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4001" r:id="rId2"/>
  </p:sldMasterIdLst>
  <p:notesMasterIdLst>
    <p:notesMasterId r:id="rId8"/>
  </p:notesMasterIdLst>
  <p:handoutMasterIdLst>
    <p:handoutMasterId r:id="rId9"/>
  </p:handoutMasterIdLst>
  <p:sldIdLst>
    <p:sldId id="311" r:id="rId3"/>
    <p:sldId id="650" r:id="rId4"/>
    <p:sldId id="408" r:id="rId5"/>
    <p:sldId id="649" r:id="rId6"/>
    <p:sldId id="58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am 12-Project one" id="{9BC9EAD1-D383-BD41-9F55-3DB140F3365E}">
          <p14:sldIdLst>
            <p14:sldId id="311"/>
            <p14:sldId id="650"/>
            <p14:sldId id="408"/>
            <p14:sldId id="649"/>
            <p14:sldId id="58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536" userDrawn="1">
          <p15:clr>
            <a:srgbClr val="A4A3A4"/>
          </p15:clr>
        </p15:guide>
        <p15:guide id="4" pos="144" userDrawn="1">
          <p15:clr>
            <a:srgbClr val="A4A3A4"/>
          </p15:clr>
        </p15:guide>
        <p15:guide id="6" orient="horz" pos="11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3E0"/>
    <a:srgbClr val="D2CDC7"/>
    <a:srgbClr val="A8A29B"/>
    <a:srgbClr val="BBD1D1"/>
    <a:srgbClr val="E0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2589" autoAdjust="0"/>
  </p:normalViewPr>
  <p:slideViewPr>
    <p:cSldViewPr snapToGrid="0" showGuides="1">
      <p:cViewPr varScale="1">
        <p:scale>
          <a:sx n="119" d="100"/>
          <a:sy n="119" d="100"/>
        </p:scale>
        <p:origin x="132" y="312"/>
      </p:cViewPr>
      <p:guideLst>
        <p:guide orient="horz" pos="2160"/>
        <p:guide pos="3840"/>
        <p:guide pos="7536"/>
        <p:guide pos="144"/>
        <p:guide orient="horz" pos="1152"/>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7" d="100"/>
          <a:sy n="117" d="100"/>
        </p:scale>
        <p:origin x="420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CB481A-6A9F-C849-8D00-999318325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2A46ACF-3DC8-254B-9AB4-38A1DC77DD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E5838-36DA-424D-99FF-98455E565D1B}" type="datetimeFigureOut">
              <a:rPr lang="en-US" smtClean="0"/>
              <a:t>10/24/2020</a:t>
            </a:fld>
            <a:endParaRPr lang="en-US"/>
          </a:p>
        </p:txBody>
      </p:sp>
      <p:sp>
        <p:nvSpPr>
          <p:cNvPr id="4" name="Footer Placeholder 3">
            <a:extLst>
              <a:ext uri="{FF2B5EF4-FFF2-40B4-BE49-F238E27FC236}">
                <a16:creationId xmlns:a16="http://schemas.microsoft.com/office/drawing/2014/main" id="{2F18BDAB-DE9C-A54D-AB26-1E5AFC7998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CF1E2A-0EDC-B542-A0BE-44305C8B22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600DA9-B251-9745-92E6-D5F5AD1EA367}" type="slidenum">
              <a:rPr lang="en-US" smtClean="0"/>
              <a:t>‹#›</a:t>
            </a:fld>
            <a:endParaRPr lang="en-US"/>
          </a:p>
        </p:txBody>
      </p:sp>
    </p:spTree>
    <p:extLst>
      <p:ext uri="{BB962C8B-B14F-4D97-AF65-F5344CB8AC3E}">
        <p14:creationId xmlns:p14="http://schemas.microsoft.com/office/powerpoint/2010/main" val="1132616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C25BA-F9B0-4418-8CA0-3A9DF1256BA5}" type="datetimeFigureOut">
              <a:rPr lang="en-US" smtClean="0"/>
              <a:t>10/24/2020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C5964-3162-43B5-B1EC-63C8D166D7D3}" type="slidenum">
              <a:rPr lang="en-US" smtClean="0"/>
              <a:t>‹#›</a:t>
            </a:fld>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t>3</a:t>
            </a:fld>
            <a:endParaRPr lang="en-US" dirty="0"/>
          </a:p>
        </p:txBody>
      </p:sp>
    </p:spTree>
    <p:extLst>
      <p:ext uri="{BB962C8B-B14F-4D97-AF65-F5344CB8AC3E}">
        <p14:creationId xmlns:p14="http://schemas.microsoft.com/office/powerpoint/2010/main" val="1560505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7.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bg>
      <p:bgPr>
        <a:solidFill>
          <a:schemeClr val="bg2"/>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sp>
        <p:nvSpPr>
          <p:cNvPr id="4" name="Text Field">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4" name="Data Texture Cloud">
            <a:extLst>
              <a:ext uri="{FF2B5EF4-FFF2-40B4-BE49-F238E27FC236}">
                <a16:creationId xmlns:a16="http://schemas.microsoft.com/office/drawing/2014/main" id="{69E13B9F-678E-A049-88C5-7C61A70A280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1EBF30CA-C141-344E-8ACF-6678A5BBAFB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023B1513-D7D1-ED45-9AE9-75BA91464BF8}"/>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09798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bg>
      <p:bgPr>
        <a:solidFill>
          <a:schemeClr val="bg2"/>
        </a:solidFill>
        <a:effectLst/>
      </p:bgPr>
    </p:bg>
    <p:spTree>
      <p:nvGrpSpPr>
        <p:cNvPr id="1" name=""/>
        <p:cNvGrpSpPr/>
        <p:nvPr/>
      </p:nvGrpSpPr>
      <p:grpSpPr>
        <a:xfrm>
          <a:off x="0" y="0"/>
          <a:ext cx="0" cy="0"/>
          <a:chOff x="0" y="0"/>
          <a:chExt cx="0" cy="0"/>
        </a:xfrm>
      </p:grpSpPr>
      <p:pic>
        <p:nvPicPr>
          <p:cNvPr id="33" name="Data Texture Cloud">
            <a:extLst>
              <a:ext uri="{FF2B5EF4-FFF2-40B4-BE49-F238E27FC236}">
                <a16:creationId xmlns:a16="http://schemas.microsoft.com/office/drawing/2014/main" id="{6BADE36C-1CA5-5845-B02A-AEABA73DB1C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4" name="Title">
            <a:extLst>
              <a:ext uri="{FF2B5EF4-FFF2-40B4-BE49-F238E27FC236}">
                <a16:creationId xmlns:a16="http://schemas.microsoft.com/office/drawing/2014/main" id="{985C1EE6-5D28-F64E-BD6D-93704583EE44}"/>
              </a:ext>
            </a:extLst>
          </p:cNvPr>
          <p:cNvSpPr>
            <a:spLocks noGrp="1"/>
          </p:cNvSpPr>
          <p:nvPr>
            <p:ph type="body" sz="quarter" idx="32"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44" name="Data Texture Cloud">
            <a:extLst>
              <a:ext uri="{FF2B5EF4-FFF2-40B4-BE49-F238E27FC236}">
                <a16:creationId xmlns:a16="http://schemas.microsoft.com/office/drawing/2014/main" id="{8704FFD7-23EE-EC4D-ABF6-35D3AD95107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6" name="Footer">
            <a:extLst>
              <a:ext uri="{FF2B5EF4-FFF2-40B4-BE49-F238E27FC236}">
                <a16:creationId xmlns:a16="http://schemas.microsoft.com/office/drawing/2014/main" id="{FCC6647B-EC4B-AB42-BF10-5C8E8A23A9D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3" name="Title">
            <a:extLst>
              <a:ext uri="{FF2B5EF4-FFF2-40B4-BE49-F238E27FC236}">
                <a16:creationId xmlns:a16="http://schemas.microsoft.com/office/drawing/2014/main" id="{D9AA50B9-ED2D-9E4E-B345-DABFD93D5FB7}"/>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161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bg>
      <p:bgPr>
        <a:solidFill>
          <a:schemeClr val="bg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37719A65-A15E-D649-BA4C-EB7554C2C99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BD6A4DBE-C2D1-0143-B03F-46AD99BF53B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706392"/>
            <a:ext cx="5333999"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368799"/>
            <a:ext cx="5333999" cy="266291"/>
          </a:xfrm>
        </p:spPr>
        <p:txBody>
          <a:bodyPr>
            <a:noAutofit/>
          </a:bodyPr>
          <a:lstStyle>
            <a:lvl1pPr>
              <a:defRPr b="1"/>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Pr>
        <a:solidFill>
          <a:schemeClr val="tx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2A03F3C1-CA90-8D4E-8140-0BAB92B0448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807B0D80-D422-124E-B1ED-B5145C521B1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D30B703F-7C44-2E41-89E2-5AA0A8394333}"/>
              </a:ext>
            </a:extLst>
          </p:cNvPr>
          <p:cNvSpPr>
            <a:spLocks noGrp="1"/>
          </p:cNvSpPr>
          <p:nvPr>
            <p:ph type="body" sz="quarter" idx="36" hasCustomPrompt="1"/>
          </p:nvPr>
        </p:nvSpPr>
        <p:spPr>
          <a:xfrm>
            <a:off x="761999" y="4706392"/>
            <a:ext cx="5333999"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5808C5F6-8931-0747-B5A3-19EC1C4A4095}"/>
              </a:ext>
            </a:extLst>
          </p:cNvPr>
          <p:cNvSpPr>
            <a:spLocks noGrp="1"/>
          </p:cNvSpPr>
          <p:nvPr>
            <p:ph type="body" sz="quarter" idx="37" hasCustomPrompt="1"/>
          </p:nvPr>
        </p:nvSpPr>
        <p:spPr>
          <a:xfrm>
            <a:off x="761999" y="4368799"/>
            <a:ext cx="5333999" cy="266291"/>
          </a:xfrm>
        </p:spPr>
        <p:txBody>
          <a:bodyPr>
            <a:noAutofit/>
          </a:bodyPr>
          <a:lstStyle>
            <a:lvl1pPr>
              <a:defRPr b="1">
                <a:solidFill>
                  <a:schemeClr val="bg1"/>
                </a:solidFill>
              </a:defRPr>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8750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bg>
      <p:bgPr>
        <a:solidFill>
          <a:schemeClr val="bg2"/>
        </a:solidFill>
        <a:effectLst/>
      </p:bgPr>
    </p:bg>
    <p:spTree>
      <p:nvGrpSpPr>
        <p:cNvPr id="1" name=""/>
        <p:cNvGrpSpPr/>
        <p:nvPr/>
      </p:nvGrpSpPr>
      <p:grpSpPr>
        <a:xfrm>
          <a:off x="0" y="0"/>
          <a:ext cx="0" cy="0"/>
          <a:chOff x="0" y="0"/>
          <a:chExt cx="0" cy="0"/>
        </a:xfrm>
      </p:grpSpPr>
      <p:pic>
        <p:nvPicPr>
          <p:cNvPr id="17" name="Data Texture Image">
            <a:extLst>
              <a:ext uri="{FF2B5EF4-FFF2-40B4-BE49-F238E27FC236}">
                <a16:creationId xmlns:a16="http://schemas.microsoft.com/office/drawing/2014/main" id="{5E3EE33C-3C81-A14C-A3AC-19B702C14923}"/>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Text Field">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152453"/>
            <a:ext cx="6300216"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814860"/>
            <a:ext cx="6300216" cy="266291"/>
          </a:xfrm>
        </p:spPr>
        <p:txBody>
          <a:bodyPr>
            <a:noAutofit/>
          </a:bodyPr>
          <a:lstStyle>
            <a:lvl1pPr>
              <a:defRPr b="1"/>
            </a:lvl1pPr>
          </a:lstStyle>
          <a:p>
            <a:pPr lvl="0"/>
            <a:r>
              <a:rPr lang="en-US" dirty="0"/>
              <a:t>Name of person quoted</a:t>
            </a:r>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Pr>
        <a:solidFill>
          <a:schemeClr val="tx1"/>
        </a:solidFill>
        <a:effectLst/>
      </p:bgPr>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7D65492D-593B-D243-921C-EAA6988BB880}"/>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Footer">
            <a:extLst>
              <a:ext uri="{FF2B5EF4-FFF2-40B4-BE49-F238E27FC236}">
                <a16:creationId xmlns:a16="http://schemas.microsoft.com/office/drawing/2014/main" id="{0F07A509-F8B6-F046-8834-4AD08ABD3A1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1" name="Text Field">
            <a:extLst>
              <a:ext uri="{FF2B5EF4-FFF2-40B4-BE49-F238E27FC236}">
                <a16:creationId xmlns:a16="http://schemas.microsoft.com/office/drawing/2014/main" id="{9EB85C99-047B-894D-AECB-C07A531DC4B1}"/>
              </a:ext>
            </a:extLst>
          </p:cNvPr>
          <p:cNvSpPr>
            <a:spLocks noGrp="1"/>
          </p:cNvSpPr>
          <p:nvPr>
            <p:ph type="body" sz="quarter" idx="36" hasCustomPrompt="1"/>
          </p:nvPr>
        </p:nvSpPr>
        <p:spPr>
          <a:xfrm>
            <a:off x="5126734" y="5152453"/>
            <a:ext cx="6300216"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9B702811-6927-C64B-8A43-AF047A905AC3}"/>
              </a:ext>
            </a:extLst>
          </p:cNvPr>
          <p:cNvSpPr>
            <a:spLocks noGrp="1"/>
          </p:cNvSpPr>
          <p:nvPr>
            <p:ph type="body" sz="quarter" idx="37" hasCustomPrompt="1"/>
          </p:nvPr>
        </p:nvSpPr>
        <p:spPr>
          <a:xfrm>
            <a:off x="5126734" y="4814860"/>
            <a:ext cx="6300216" cy="266291"/>
          </a:xfrm>
        </p:spPr>
        <p:txBody>
          <a:bodyPr>
            <a:noAutofit/>
          </a:bodyPr>
          <a:lstStyle>
            <a:lvl1pPr>
              <a:defRPr b="1">
                <a:solidFill>
                  <a:schemeClr val="bg1"/>
                </a:solidFill>
              </a:defRPr>
            </a:lvl1pPr>
          </a:lstStyle>
          <a:p>
            <a:pPr lvl="0"/>
            <a:r>
              <a:rPr lang="en-US" dirty="0"/>
              <a:t>Name of person quoted</a:t>
            </a:r>
          </a:p>
        </p:txBody>
      </p:sp>
    </p:spTree>
    <p:extLst>
      <p:ext uri="{BB962C8B-B14F-4D97-AF65-F5344CB8AC3E}">
        <p14:creationId xmlns:p14="http://schemas.microsoft.com/office/powerpoint/2010/main" val="22144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bg>
      <p:bgPr>
        <a:solidFill>
          <a:schemeClr val="bg2"/>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DDFC6D9C-FDF9-F949-B5D5-6521B6F60D6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chemeClr val="bg2"/>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tx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981CFCC1-6EF1-9447-9D22-C4396466EA5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chemeClr val="bg2"/>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805BEE86-35FD-004A-A348-8BC2F7BCD410}"/>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B9E3D702-4533-A342-B4A3-7F2D598D004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Tree>
    <p:extLst>
      <p:ext uri="{BB962C8B-B14F-4D97-AF65-F5344CB8AC3E}">
        <p14:creationId xmlns:p14="http://schemas.microsoft.com/office/powerpoint/2010/main" val="350456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bg>
      <p:bgPr>
        <a:solidFill>
          <a:schemeClr val="tx1"/>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2F4884B3-43B9-8948-A2FF-2AF993C7B39B}"/>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2" name="Text Field">
            <a:extLst>
              <a:ext uri="{FF2B5EF4-FFF2-40B4-BE49-F238E27FC236}">
                <a16:creationId xmlns:a16="http://schemas.microsoft.com/office/drawing/2014/main" id="{7644EA95-76DF-454F-88E7-28C26C8FF2C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3" name="Oracle Logo">
            <a:extLst>
              <a:ext uri="{FF2B5EF4-FFF2-40B4-BE49-F238E27FC236}">
                <a16:creationId xmlns:a16="http://schemas.microsoft.com/office/drawing/2014/main" id="{83B5A1C8-DD86-0940-AC6C-BD8F5A957A0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4949" y="1132368"/>
            <a:ext cx="1524893" cy="320039"/>
          </a:xfrm>
          <a:prstGeom prst="rect">
            <a:avLst/>
          </a:prstGeom>
        </p:spPr>
      </p:pic>
    </p:spTree>
    <p:extLst>
      <p:ext uri="{BB962C8B-B14F-4D97-AF65-F5344CB8AC3E}">
        <p14:creationId xmlns:p14="http://schemas.microsoft.com/office/powerpoint/2010/main" val="10456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13510D0A-E32C-124C-BAD6-D29BE0EA5C60}"/>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64966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Title Only">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BE3051D7-79D0-AB46-B536-B10AE0FBA31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C58DA5F4-19CE-C74A-BF3C-EFD5EA08174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Title">
            <a:extLst>
              <a:ext uri="{FF2B5EF4-FFF2-40B4-BE49-F238E27FC236}">
                <a16:creationId xmlns:a16="http://schemas.microsoft.com/office/drawing/2014/main" id="{FCA55692-CE36-1D4F-96A0-F74E95F76A38}"/>
              </a:ext>
            </a:extLst>
          </p:cNvPr>
          <p:cNvSpPr>
            <a:spLocks noGrp="1"/>
          </p:cNvSpPr>
          <p:nvPr>
            <p:ph type="body" sz="quarter" idx="1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174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2079C2AD-37AA-0044-A804-55FDAE95F69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p:bg>
      <p:bgPr>
        <a:solidFill>
          <a:schemeClr val="tx1"/>
        </a:solidFill>
        <a:effectLst/>
      </p:bgPr>
    </p:bg>
    <p:spTree>
      <p:nvGrpSpPr>
        <p:cNvPr id="1" name=""/>
        <p:cNvGrpSpPr/>
        <p:nvPr/>
      </p:nvGrpSpPr>
      <p:grpSpPr>
        <a:xfrm>
          <a:off x="0" y="0"/>
          <a:ext cx="0" cy="0"/>
          <a:chOff x="0" y="0"/>
          <a:chExt cx="0" cy="0"/>
        </a:xfrm>
      </p:grpSpPr>
      <p:pic>
        <p:nvPicPr>
          <p:cNvPr id="11" name="Data Texture Cloud">
            <a:extLst>
              <a:ext uri="{FF2B5EF4-FFF2-40B4-BE49-F238E27FC236}">
                <a16:creationId xmlns:a16="http://schemas.microsoft.com/office/drawing/2014/main" id="{B32BC054-60FB-064F-A282-C18437F0420B}"/>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72D531CE-F6EC-404D-B2CF-232D501E33E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1661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6380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 Title 1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30973D80-F90C-2B41-AAF3-064791F626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718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1 Column">
    <p:bg>
      <p:bgPr>
        <a:solidFill>
          <a:schemeClr val="tx1"/>
        </a:solidFill>
        <a:effectLst/>
      </p:bgPr>
    </p:bg>
    <p:spTree>
      <p:nvGrpSpPr>
        <p:cNvPr id="1" name=""/>
        <p:cNvGrpSpPr/>
        <p:nvPr/>
      </p:nvGrpSpPr>
      <p:grpSpPr>
        <a:xfrm>
          <a:off x="0" y="0"/>
          <a:ext cx="0" cy="0"/>
          <a:chOff x="0" y="0"/>
          <a:chExt cx="0" cy="0"/>
        </a:xfrm>
      </p:grpSpPr>
      <p:pic>
        <p:nvPicPr>
          <p:cNvPr id="15" name="Data Texture Cloud">
            <a:extLst>
              <a:ext uri="{FF2B5EF4-FFF2-40B4-BE49-F238E27FC236}">
                <a16:creationId xmlns:a16="http://schemas.microsoft.com/office/drawing/2014/main" id="{57E73E0B-D3D9-9D49-AA25-ABB738EFB4D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Footer">
            <a:extLst>
              <a:ext uri="{FF2B5EF4-FFF2-40B4-BE49-F238E27FC236}">
                <a16:creationId xmlns:a16="http://schemas.microsoft.com/office/drawing/2014/main" id="{A9B4F8FA-F520-6046-B8D1-1E46A6E0512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Subtitle">
            <a:extLst>
              <a:ext uri="{FF2B5EF4-FFF2-40B4-BE49-F238E27FC236}">
                <a16:creationId xmlns:a16="http://schemas.microsoft.com/office/drawing/2014/main" id="{23E1B665-00A8-8343-AE5D-D91C2C56BB7A}"/>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33A530BD-4FD9-9B46-86C2-8FCE03913CB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930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C90B1C98-9997-BC41-8A72-235FB5E6B24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8537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 Title">
    <p:bg>
      <p:bgPr>
        <a:solidFill>
          <a:schemeClr val="bg2"/>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A96A34BF-1E0A-1545-9385-60E322784B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844" r="-322"/>
          <a:stretch/>
        </p:blipFill>
        <p:spPr>
          <a:xfrm flipH="1">
            <a:off x="8700654" y="248024"/>
            <a:ext cx="3491346"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2" name="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 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45600894-19FA-B44D-93AD-7FDD489F09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Footer">
            <a:extLst>
              <a:ext uri="{FF2B5EF4-FFF2-40B4-BE49-F238E27FC236}">
                <a16:creationId xmlns:a16="http://schemas.microsoft.com/office/drawing/2014/main" id="{6832C504-7CC4-EB49-969C-2D1F650FA95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84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2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2F2253F-E2CD-F84C-B073-F9A6ABBAA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B0B28D38-F083-CA40-B16E-54DA45441E8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266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088EE63F-D017-8F4C-825E-76E07B952F9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3BF7ADE5-40E3-934B-B8B6-734DD687E6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70551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02631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userDrawn="1">
          <p15:clr>
            <a:srgbClr val="FBAE40"/>
          </p15:clr>
        </p15:guide>
        <p15:guide id="12" pos="4848" userDrawn="1">
          <p15:clr>
            <a:srgbClr val="FBAE40"/>
          </p15:clr>
        </p15:guide>
        <p15:guide id="13" pos="2544" userDrawn="1">
          <p15:clr>
            <a:srgbClr val="FBAE40"/>
          </p15:clr>
        </p15:guide>
        <p15:guide id="14" pos="4728" userDrawn="1">
          <p15:clr>
            <a:srgbClr val="FBAE40"/>
          </p15:clr>
        </p15:guide>
        <p15:guide id="15" pos="69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Title 3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6B6AE226-6298-A74E-881D-C391B7DBFC7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Footer">
            <a:extLst>
              <a:ext uri="{FF2B5EF4-FFF2-40B4-BE49-F238E27FC236}">
                <a16:creationId xmlns:a16="http://schemas.microsoft.com/office/drawing/2014/main" id="{2A872738-4F3E-AE41-AFF8-FC3272689F7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225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E2B63F06-EA27-0644-94D3-23B5E702495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8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3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FC7E372-ADF2-0D42-B73B-DDFEABF951C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8" name="Footer">
            <a:extLst>
              <a:ext uri="{FF2B5EF4-FFF2-40B4-BE49-F238E27FC236}">
                <a16:creationId xmlns:a16="http://schemas.microsoft.com/office/drawing/2014/main" id="{0D2A1D40-7B1E-8C46-A38C-6EF04D30A14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5259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ight - Title 4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E384CA2D-A4F2-454B-8E32-D2A8DB39E29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524098CF-9376-754A-A9D8-69D985334EC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570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 Title 4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30D5F68-2B7D-5945-9127-3A54A7FB2BF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9FD82624-1FF4-F549-95A0-47E76ADA63C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095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BD09BE5E-B760-8549-A8BC-E223A297FC8C}"/>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74B95F78-71AA-7641-8496-F7ABCE92E01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3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bg>
      <p:bgPr>
        <a:solidFill>
          <a:schemeClr val="tx1"/>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499583B1-AAC7-DF46-871D-A4B35A6CA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683"/>
          <a:stretch/>
        </p:blipFill>
        <p:spPr>
          <a:xfrm flipH="1">
            <a:off x="8709003" y="248024"/>
            <a:ext cx="3482997"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3B955B49-F36B-EB4F-AB69-FBF0ADA0BF96}"/>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F5080E03-4D40-2D4C-B9AE-5A941EDB1135}"/>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5" name="Oracle Logo">
            <a:extLst>
              <a:ext uri="{FF2B5EF4-FFF2-40B4-BE49-F238E27FC236}">
                <a16:creationId xmlns:a16="http://schemas.microsoft.com/office/drawing/2014/main" id="{274909A3-6AF4-7640-ABF1-16382D5EACB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4949" y="1132368"/>
            <a:ext cx="1524893" cy="320039"/>
          </a:xfrm>
          <a:prstGeom prst="rect">
            <a:avLst/>
          </a:prstGeom>
        </p:spPr>
      </p:pic>
    </p:spTree>
    <p:extLst>
      <p:ext uri="{BB962C8B-B14F-4D97-AF65-F5344CB8AC3E}">
        <p14:creationId xmlns:p14="http://schemas.microsoft.com/office/powerpoint/2010/main" val="245295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4 Column">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8695F751-C528-3B42-8EEE-1DA309C07516}"/>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Footer">
            <a:extLst>
              <a:ext uri="{FF2B5EF4-FFF2-40B4-BE49-F238E27FC236}">
                <a16:creationId xmlns:a16="http://schemas.microsoft.com/office/drawing/2014/main" id="{87B3A7DE-41C4-0746-8E51-D22D0ACBC4AD}"/>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80051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ight - 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DAE39BE3-8D44-8145-A734-01B7FBD49534}"/>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61132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ark - Title Quad Infographic">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006553D-D7BA-DA42-89BB-D18B94E42239}"/>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A72E2689-185F-C44A-9314-B32F079253A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296AF406-9A7A-D345-868A-490F770891BA}"/>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092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4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Quad Infographic">
    <p:bg>
      <p:bgPr>
        <a:solidFill>
          <a:schemeClr val="tx1"/>
        </a:solidFill>
        <a:effectLst/>
      </p:bgPr>
    </p:bg>
    <p:spTree>
      <p:nvGrpSpPr>
        <p:cNvPr id="1" name=""/>
        <p:cNvGrpSpPr/>
        <p:nvPr/>
      </p:nvGrpSpPr>
      <p:grpSpPr>
        <a:xfrm>
          <a:off x="0" y="0"/>
          <a:ext cx="0" cy="0"/>
          <a:chOff x="0" y="0"/>
          <a:chExt cx="0" cy="0"/>
        </a:xfrm>
      </p:grpSpPr>
      <p:pic>
        <p:nvPicPr>
          <p:cNvPr id="18" name="Data Texture Cloud">
            <a:extLst>
              <a:ext uri="{FF2B5EF4-FFF2-40B4-BE49-F238E27FC236}">
                <a16:creationId xmlns:a16="http://schemas.microsoft.com/office/drawing/2014/main" id="{6C2FDC6D-E2FF-5847-B9AA-DD9B91EC4B3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0" name="Footer">
            <a:extLst>
              <a:ext uri="{FF2B5EF4-FFF2-40B4-BE49-F238E27FC236}">
                <a16:creationId xmlns:a16="http://schemas.microsoft.com/office/drawing/2014/main" id="{78EDEE20-4CCB-F240-8978-EC19741E3376}"/>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5383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Metric">
    <p:bg>
      <p:bgPr>
        <a:solidFill>
          <a:schemeClr val="bg2"/>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67F91AEC-142C-5447-8ED9-47FD9D73D827}"/>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5"/>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Pr>
        <a:solidFill>
          <a:schemeClr val="tx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D0543F79-37FC-5946-9716-255D5210CBB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AE69D699-80F6-5A4A-B984-B481676EEDD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6"/>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131621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182B5BDA-DBD1-EF44-918C-34611A4B96F9}"/>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40D521AF-2AAC-6C44-B9D5-3CF80BF0A49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Pr>
        <a:solidFill>
          <a:schemeClr val="tx1"/>
        </a:solidFill>
        <a:effectLst/>
      </p:bgPr>
    </p:bg>
    <p:spTree>
      <p:nvGrpSpPr>
        <p:cNvPr id="1" name=""/>
        <p:cNvGrpSpPr/>
        <p:nvPr/>
      </p:nvGrpSpPr>
      <p:grpSpPr>
        <a:xfrm>
          <a:off x="0" y="0"/>
          <a:ext cx="0" cy="0"/>
          <a:chOff x="0" y="0"/>
          <a:chExt cx="0" cy="0"/>
        </a:xfrm>
      </p:grpSpPr>
      <p:pic>
        <p:nvPicPr>
          <p:cNvPr id="7" name="Data Texture Image">
            <a:extLst>
              <a:ext uri="{FF2B5EF4-FFF2-40B4-BE49-F238E27FC236}">
                <a16:creationId xmlns:a16="http://schemas.microsoft.com/office/drawing/2014/main" id="{0F6DACB9-11C2-5343-BD0A-AF66EAE5619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Footer">
            <a:extLst>
              <a:ext uri="{FF2B5EF4-FFF2-40B4-BE49-F238E27FC236}">
                <a16:creationId xmlns:a16="http://schemas.microsoft.com/office/drawing/2014/main" id="{968EABC0-89E2-2E44-96C8-FD68253751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006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chemeClr val="bg2"/>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7BC9362C-AFA6-F540-9D01-A62EB6756A2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 name="Title">
            <a:extLst>
              <a:ext uri="{FF2B5EF4-FFF2-40B4-BE49-F238E27FC236}">
                <a16:creationId xmlns:a16="http://schemas.microsoft.com/office/drawing/2014/main" id="{F7C5FACA-CB69-F341-96EC-260102929140}"/>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2"/>
                </a:solidFill>
              </a:rPr>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Pr>
        <a:solidFill>
          <a:schemeClr val="tx1"/>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21EB2BB9-2D7E-784F-B45B-61C5A3EA448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7840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Pr>
        <a:solidFill>
          <a:schemeClr val="tx1"/>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B4696A52-148B-7C47-ACD3-506981DFD1B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50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Pr>
        <a:solidFill>
          <a:schemeClr val="bg2"/>
        </a:solidFill>
        <a:effectLst/>
      </p:bgPr>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52453"/>
            <a:ext cx="5029200" cy="895181"/>
          </a:xfrm>
        </p:spPr>
        <p:txBody>
          <a:bodyPr>
            <a:noAutofit/>
          </a:bodyPr>
          <a:lstStyle>
            <a:lvl1pPr>
              <a:defRPr/>
            </a:lvl1pPr>
          </a:lstStyle>
          <a:p>
            <a:pPr lvl="0"/>
            <a:r>
              <a:rPr lang="en-US"/>
              <a:t>Edit Master text styles</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814860"/>
            <a:ext cx="5029200" cy="266291"/>
          </a:xfrm>
        </p:spPr>
        <p:txBody>
          <a:bodyPr>
            <a:noAutofit/>
          </a:bodyPr>
          <a:lstStyle>
            <a:lvl1pPr>
              <a:defRPr b="1"/>
            </a:lvl1pPr>
          </a:lstStyle>
          <a:p>
            <a:pPr lvl="0"/>
            <a:r>
              <a:rPr lang="en-US"/>
              <a:t>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141383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Pr>
        <a:solidFill>
          <a:schemeClr val="tx1"/>
        </a:solidFill>
        <a:effectLst/>
      </p:bgPr>
    </p:bg>
    <p:spTree>
      <p:nvGrpSpPr>
        <p:cNvPr id="1" name=""/>
        <p:cNvGrpSpPr/>
        <p:nvPr/>
      </p:nvGrpSpPr>
      <p:grpSpPr>
        <a:xfrm>
          <a:off x="0" y="0"/>
          <a:ext cx="0" cy="0"/>
          <a:chOff x="0" y="0"/>
          <a:chExt cx="0" cy="0"/>
        </a:xfrm>
      </p:grpSpPr>
      <p:pic>
        <p:nvPicPr>
          <p:cNvPr id="3" name="Abstract Illustration">
            <a:extLst>
              <a:ext uri="{FF2B5EF4-FFF2-40B4-BE49-F238E27FC236}">
                <a16:creationId xmlns:a16="http://schemas.microsoft.com/office/drawing/2014/main" id="{3201D9B7-EB85-9E42-AFF5-8FDDBB072D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9" y="0"/>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AAECD12C-0C8A-9842-99C8-709BEF00727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C30DAEE6-7960-B84D-9E43-8297742115C4}"/>
              </a:ext>
            </a:extLst>
          </p:cNvPr>
          <p:cNvSpPr>
            <a:spLocks noGrp="1"/>
          </p:cNvSpPr>
          <p:nvPr>
            <p:ph type="body" sz="quarter" idx="36"/>
          </p:nvPr>
        </p:nvSpPr>
        <p:spPr>
          <a:xfrm>
            <a:off x="762000" y="5152453"/>
            <a:ext cx="5029200" cy="895181"/>
          </a:xfrm>
        </p:spPr>
        <p:txBody>
          <a:bodyPr>
            <a:noAutofit/>
          </a:bodyPr>
          <a:lstStyle>
            <a:lvl1pPr>
              <a:defRPr>
                <a:solidFill>
                  <a:schemeClr val="bg1"/>
                </a:solidFill>
              </a:defRPr>
            </a:lvl1pPr>
          </a:lstStyle>
          <a:p>
            <a:pPr lvl="0"/>
            <a:r>
              <a:rPr lang="en-US"/>
              <a:t>Edit Master text styles</a:t>
            </a:r>
          </a:p>
        </p:txBody>
      </p:sp>
      <p:sp>
        <p:nvSpPr>
          <p:cNvPr id="11" name="Text Field">
            <a:extLst>
              <a:ext uri="{FF2B5EF4-FFF2-40B4-BE49-F238E27FC236}">
                <a16:creationId xmlns:a16="http://schemas.microsoft.com/office/drawing/2014/main" id="{B550C986-DC1D-064A-8410-E4A8A3C3A466}"/>
              </a:ext>
            </a:extLst>
          </p:cNvPr>
          <p:cNvSpPr>
            <a:spLocks noGrp="1"/>
          </p:cNvSpPr>
          <p:nvPr>
            <p:ph type="body" sz="quarter" idx="37"/>
          </p:nvPr>
        </p:nvSpPr>
        <p:spPr>
          <a:xfrm>
            <a:off x="762000" y="4814860"/>
            <a:ext cx="5029200" cy="266291"/>
          </a:xfrm>
        </p:spPr>
        <p:txBody>
          <a:bodyPr>
            <a:noAutofit/>
          </a:bodyPr>
          <a:lstStyle>
            <a:lvl1pPr>
              <a:defRPr b="1">
                <a:solidFill>
                  <a:schemeClr val="bg1"/>
                </a:solidFill>
              </a:defRPr>
            </a:lvl1pPr>
          </a:lstStyle>
          <a:p>
            <a:pPr lvl="0"/>
            <a:r>
              <a:rPr lang="en-US"/>
              <a:t>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15423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Light - Closing Slide">
    <p:bg>
      <p:bgPr>
        <a:solidFill>
          <a:schemeClr val="bg2"/>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Dark - Closing Slide">
    <p:bg>
      <p:bgPr>
        <a:solidFill>
          <a:schemeClr val="tx1"/>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47854" y="2915192"/>
            <a:ext cx="4896292"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12320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Statement">
    <p:bg>
      <p:bgPr>
        <a:solidFill>
          <a:schemeClr val="bg2"/>
        </a:solidFill>
        <a:effectLst/>
      </p:bgPr>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54000"/>
            <a:ext cx="12192000" cy="6604000"/>
          </a:xfrm>
          <a:prstGeom prst="rect">
            <a:avLst/>
          </a:prstGeom>
        </p:spPr>
      </p:pic>
      <p:pic>
        <p:nvPicPr>
          <p:cNvPr id="7" name="Abstract Pattern Strip">
            <a:extLst>
              <a:ext uri="{FF2B5EF4-FFF2-40B4-BE49-F238E27FC236}">
                <a16:creationId xmlns:a16="http://schemas.microsoft.com/office/drawing/2014/main" id="{32EC640D-2BE6-E443-B041-C48A5A91F1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Rectangle 1">
            <a:extLst>
              <a:ext uri="{FF2B5EF4-FFF2-40B4-BE49-F238E27FC236}">
                <a16:creationId xmlns:a16="http://schemas.microsoft.com/office/drawing/2014/main" id="{4843EDC2-7F43-0041-AEBE-5B17CC2CECBE}"/>
              </a:ext>
            </a:extLst>
          </p:cNvPr>
          <p:cNvSpPr/>
          <p:nvPr userDrawn="1"/>
        </p:nvSpPr>
        <p:spPr>
          <a:xfrm>
            <a:off x="675018" y="2690336"/>
            <a:ext cx="7857894" cy="1477328"/>
          </a:xfrm>
          <a:prstGeom prst="rect">
            <a:avLst/>
          </a:prstGeom>
        </p:spPr>
        <p:txBody>
          <a:bodyPr wrap="square">
            <a:spAutoFit/>
          </a:bodyPr>
          <a:lstStyle/>
          <a:p>
            <a:r>
              <a:rPr lang="en-US" sz="3000" dirty="0">
                <a:solidFill>
                  <a:schemeClr val="bg2"/>
                </a:solidFill>
                <a:latin typeface="+mj-lt"/>
              </a:rPr>
              <a:t>Our mission is to help people</a:t>
            </a:r>
          </a:p>
          <a:p>
            <a:r>
              <a:rPr lang="en-US" sz="3000" dirty="0">
                <a:solidFill>
                  <a:schemeClr val="bg2"/>
                </a:solidFill>
                <a:latin typeface="+mj-lt"/>
              </a:rPr>
              <a:t>see data in new ways, discover insights,</a:t>
            </a:r>
          </a:p>
          <a:p>
            <a:r>
              <a:rPr lang="en-US" sz="3000" dirty="0">
                <a:solidFill>
                  <a:schemeClr val="bg2"/>
                </a:solidFill>
                <a:latin typeface="+mj-lt"/>
              </a:rPr>
              <a:t>unlock endless possibilities.</a:t>
            </a:r>
          </a:p>
        </p:txBody>
      </p:sp>
    </p:spTree>
    <p:extLst>
      <p:ext uri="{BB962C8B-B14F-4D97-AF65-F5344CB8AC3E}">
        <p14:creationId xmlns:p14="http://schemas.microsoft.com/office/powerpoint/2010/main" val="98530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37872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p:cNvSpPr/>
          <p:nvPr userDrawn="1"/>
        </p:nvSpPr>
        <p:spPr>
          <a:xfrm>
            <a:off x="2162862" y="6287572"/>
            <a:ext cx="1207744" cy="582963"/>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3"/>
          <p:cNvSpPr>
            <a:spLocks noGrp="1"/>
          </p:cNvSpPr>
          <p:nvPr>
            <p:ph type="sldNum" sz="quarter" idx="12"/>
          </p:nvPr>
        </p:nvSpPr>
        <p:spPr>
          <a:xfrm>
            <a:off x="11278949" y="6556248"/>
            <a:ext cx="381760" cy="182880"/>
          </a:xfrm>
          <a:prstGeom prst="rect">
            <a:avLst/>
          </a:prstGeom>
        </p:spPr>
        <p:txBody>
          <a:bodyPr/>
          <a:lstStyle/>
          <a:p>
            <a:fld id="{C51EAA63-D034-42AE-91FA-B13B9518C7BE}" type="slidenum">
              <a:rPr>
                <a:solidFill>
                  <a:srgbClr val="5F5F5F"/>
                </a:solidFill>
              </a:rPr>
              <a:pPr/>
              <a:t>‹#›</a:t>
            </a:fld>
            <a:endParaRPr dirty="0">
              <a:solidFill>
                <a:srgbClr val="5F5F5F"/>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62862" y="6287571"/>
            <a:ext cx="1207744" cy="582962"/>
          </a:xfrm>
          <a:prstGeom prst="rect">
            <a:avLst/>
          </a:prstGeom>
        </p:spPr>
      </p:pic>
    </p:spTree>
    <p:extLst>
      <p:ext uri="{BB962C8B-B14F-4D97-AF65-F5344CB8AC3E}">
        <p14:creationId xmlns:p14="http://schemas.microsoft.com/office/powerpoint/2010/main" val="2747850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Safe Harbor">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30973D80-F90C-2B41-AAF3-064791F626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E53C9232-0599-3244-B3FF-119F42A8021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 name="Text Field">
            <a:extLst>
              <a:ext uri="{FF2B5EF4-FFF2-40B4-BE49-F238E27FC236}">
                <a16:creationId xmlns:a16="http://schemas.microsoft.com/office/drawing/2014/main" id="{D33BCDAB-DBBA-254B-AFD8-DF688B981EF5}"/>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bg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Title">
            <a:extLst>
              <a:ext uri="{FF2B5EF4-FFF2-40B4-BE49-F238E27FC236}">
                <a16:creationId xmlns:a16="http://schemas.microsoft.com/office/drawing/2014/main" id="{9A5364F3-FAE0-7147-8F68-59CE44C73EFE}"/>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18490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a:xfrm>
            <a:off x="4564404" y="6556248"/>
            <a:ext cx="1226717" cy="182880"/>
          </a:xfrm>
          <a:prstGeom prst="rect">
            <a:avLst/>
          </a:prstGeom>
        </p:spPr>
        <p:txBody>
          <a:bodyPr/>
          <a:lstStyle/>
          <a:p>
            <a:fld id="{CECCD66E-6DF0-4B16-8ACA-D0D93A7B1DC8}" type="datetime1">
              <a:rPr lang="en-US">
                <a:solidFill>
                  <a:srgbClr val="5F5F5F">
                    <a:lumMod val="60000"/>
                    <a:lumOff val="40000"/>
                  </a:srgbClr>
                </a:solidFill>
              </a:rPr>
              <a:pPr/>
              <a:t>10/24/2020</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8951" y="6556248"/>
            <a:ext cx="381760"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6659" y="1981199"/>
            <a:ext cx="8863391" cy="39624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326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2229786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609600" y="6356353"/>
            <a:ext cx="2844800" cy="365125"/>
          </a:xfrm>
          <a:prstGeom prst="rect">
            <a:avLst/>
          </a:prstGeom>
        </p:spPr>
        <p:txBody>
          <a:bodyPr lIns="121888" tIns="60944" rIns="121888" bIns="60944"/>
          <a:lstStyle/>
          <a:p>
            <a:pPr>
              <a:defRPr/>
            </a:pPr>
            <a:endParaRPr lang="en-US" dirty="0"/>
          </a:p>
        </p:txBody>
      </p:sp>
      <p:sp>
        <p:nvSpPr>
          <p:cNvPr id="10" name="Slide Number Placeholder 9"/>
          <p:cNvSpPr>
            <a:spLocks noGrp="1"/>
          </p:cNvSpPr>
          <p:nvPr>
            <p:ph type="sldNum" sz="quarter" idx="11"/>
          </p:nvPr>
        </p:nvSpPr>
        <p:spPr>
          <a:xfrm>
            <a:off x="8737602" y="6356353"/>
            <a:ext cx="2844800" cy="365125"/>
          </a:xfrm>
          <a:prstGeom prst="rect">
            <a:avLst/>
          </a:prstGeom>
        </p:spPr>
        <p:txBody>
          <a:bodyPr lIns="121888" tIns="60944" rIns="121888" bIns="60944"/>
          <a:lstStyle/>
          <a:p>
            <a:pPr>
              <a:defRPr/>
            </a:pPr>
            <a:fld id="{AE6D29C8-A142-4698-BF05-AC12F2197B7F}" type="slidenum">
              <a:rPr lang="en-US" smtClean="0"/>
              <a:pPr>
                <a:defRPr/>
              </a:pPr>
              <a:t>‹#›</a:t>
            </a:fld>
            <a:endParaRPr lang="en-US" dirty="0"/>
          </a:p>
        </p:txBody>
      </p:sp>
      <p:sp>
        <p:nvSpPr>
          <p:cNvPr id="11" name="Footer Placeholder 10"/>
          <p:cNvSpPr>
            <a:spLocks noGrp="1"/>
          </p:cNvSpPr>
          <p:nvPr>
            <p:ph type="ftr" sz="quarter" idx="12"/>
          </p:nvPr>
        </p:nvSpPr>
        <p:spPr>
          <a:xfrm>
            <a:off x="4165601" y="6356353"/>
            <a:ext cx="3860800" cy="365125"/>
          </a:xfrm>
          <a:prstGeom prst="rect">
            <a:avLst/>
          </a:prstGeom>
        </p:spPr>
        <p:txBody>
          <a:bodyPr lIns="121888" tIns="60944" rIns="121888" bIns="60944"/>
          <a:lstStyle/>
          <a:p>
            <a:pPr>
              <a:defRPr/>
            </a:pPr>
            <a:r>
              <a:rPr lang="en-US"/>
              <a:t>Confidential – Oracle Restricted</a:t>
            </a:r>
            <a:endParaRPr lang="en-US" dirty="0"/>
          </a:p>
        </p:txBody>
      </p:sp>
    </p:spTree>
    <p:extLst>
      <p:ext uri="{BB962C8B-B14F-4D97-AF65-F5344CB8AC3E}">
        <p14:creationId xmlns:p14="http://schemas.microsoft.com/office/powerpoint/2010/main" val="14967495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8428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dirty="0">
                <a:solidFill>
                  <a:prstClr val="white"/>
                </a:solidFill>
              </a:rPr>
              <a:t>Confidential – © 2019 Oracle</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5204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dirty="0"/>
              <a:t>Confidential – © 2019 Oracle</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1370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solidFill>
                  <a:prstClr val="white"/>
                </a:solidFill>
              </a:rPr>
              <a:t>Confidential – © 2019 Oracle Internal/Restricted/Highly Restricted</a:t>
            </a:r>
            <a:endParaRPr lang="en-US" dirty="0">
              <a:solidFill>
                <a:prstClr val="white"/>
              </a:solidFill>
            </a:endParaRPr>
          </a:p>
        </p:txBody>
      </p:sp>
    </p:spTree>
    <p:extLst>
      <p:ext uri="{BB962C8B-B14F-4D97-AF65-F5344CB8AC3E}">
        <p14:creationId xmlns:p14="http://schemas.microsoft.com/office/powerpoint/2010/main" val="365313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print">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0045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2837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353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bg>
      <p:bgPr>
        <a:solidFill>
          <a:schemeClr val="bg2"/>
        </a:solidFill>
        <a:effectLst/>
      </p:bgPr>
    </p:bg>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A8C8B17C-79D1-7649-B765-8FC10C5F39B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9990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b="0" dirty="0">
              <a:solidFill>
                <a:prstClr val="white"/>
              </a:solidFill>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7774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solidFill>
                  <a:srgbClr val="312D2A">
                    <a:lumMod val="60000"/>
                    <a:lumOff val="40000"/>
                  </a:srgbClr>
                </a:solidFill>
              </a:rPr>
              <a:pPr/>
              <a:t>‹#›</a:t>
            </a:fld>
            <a:endParaRPr lang="en-US" dirty="0">
              <a:solidFill>
                <a:srgbClr val="312D2A">
                  <a:lumMod val="60000"/>
                  <a:lumOff val="40000"/>
                </a:srgbClr>
              </a:solidFill>
            </a:endParaRPr>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rgbClr val="312D2A">
                    <a:lumMod val="60000"/>
                    <a:lumOff val="40000"/>
                  </a:srgbClr>
                </a:solidFill>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68818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prstClr val="white"/>
                </a:solidFill>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67510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843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9028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247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976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6256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8063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bg>
      <p:bgPr>
        <a:solidFill>
          <a:schemeClr val="tx1"/>
        </a:solidFill>
        <a:effectLst/>
      </p:bgPr>
    </p:bg>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9E0CF6FF-2D61-1D4D-819D-4A9474040C34}"/>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604384E5-A601-EC42-8F35-140225F3EC4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solidFill>
                  <a:schemeClr val="bg1"/>
                </a:solidFill>
              </a:defRPr>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1603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62000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solidFill>
                  <a:srgbClr val="4E3629">
                    <a:lumMod val="60000"/>
                    <a:lumOff val="40000"/>
                  </a:srgbClr>
                </a:solidFill>
              </a:rPr>
              <a:t>Confidential – © 2019 Oracle Internal/Restricted/Highly Restricted</a:t>
            </a:r>
            <a:endParaRPr lang="en-US" dirty="0">
              <a:solidFill>
                <a:srgbClr val="4E3629">
                  <a:lumMod val="60000"/>
                  <a:lumOff val="40000"/>
                </a:srgbClr>
              </a:solidFill>
            </a:endParaRP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solidFill>
                  <a:srgbClr val="4E3629">
                    <a:lumMod val="60000"/>
                    <a:lumOff val="40000"/>
                  </a:srgbClr>
                </a:solidFill>
              </a:rPr>
              <a:pPr/>
              <a:t>‹#›</a:t>
            </a:fld>
            <a:endParaRPr lang="en-US" dirty="0">
              <a:solidFill>
                <a:srgbClr val="4E3629">
                  <a:lumMod val="60000"/>
                  <a:lumOff val="40000"/>
                </a:srgbClr>
              </a:solidFill>
            </a:endParaRPr>
          </a:p>
        </p:txBody>
      </p:sp>
    </p:spTree>
    <p:extLst>
      <p:ext uri="{BB962C8B-B14F-4D97-AF65-F5344CB8AC3E}">
        <p14:creationId xmlns:p14="http://schemas.microsoft.com/office/powerpoint/2010/main" val="298490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07335E9-E026-442A-94BC-6D9A0C848497}" type="datetime1">
              <a:rPr lang="en-US" smtClean="0">
                <a:solidFill>
                  <a:srgbClr val="4E3629"/>
                </a:solidFill>
              </a:rPr>
              <a:pPr/>
              <a:t>10/24/2020</a:t>
            </a:fld>
            <a:endParaRPr>
              <a:solidFill>
                <a:srgbClr val="4E3629"/>
              </a:solidFill>
            </a:endParaRPr>
          </a:p>
        </p:txBody>
      </p:sp>
      <p:sp>
        <p:nvSpPr>
          <p:cNvPr id="4" name="Footer Placeholder 3"/>
          <p:cNvSpPr>
            <a:spLocks noGrp="1"/>
          </p:cNvSpPr>
          <p:nvPr>
            <p:ph type="ftr" sz="quarter" idx="11"/>
          </p:nvPr>
        </p:nvSpPr>
        <p:spPr/>
        <p:txBody>
          <a:bodyPr/>
          <a:lstStyle/>
          <a:p>
            <a:r>
              <a:rPr lang="en-US"/>
              <a:t>Oracle Confidential – Highly Restricted </a:t>
            </a:r>
            <a:endParaRP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4897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solidFill>
                  <a:srgbClr val="E0E2E1">
                    <a:lumMod val="75000"/>
                  </a:srgbClr>
                </a:solidFill>
              </a:rPr>
              <a:t>Copyright © 2019 Oracle and/or its affiliates.</a:t>
            </a:r>
          </a:p>
        </p:txBody>
      </p:sp>
    </p:spTree>
    <p:extLst>
      <p:ext uri="{BB962C8B-B14F-4D97-AF65-F5344CB8AC3E}">
        <p14:creationId xmlns:p14="http://schemas.microsoft.com/office/powerpoint/2010/main" val="24589068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Multi_Screen_Shot_with_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Oval 15"/>
          <p:cNvSpPr/>
          <p:nvPr userDrawn="1"/>
        </p:nvSpPr>
        <p:spPr>
          <a:xfrm>
            <a:off x="4864049" y="850900"/>
            <a:ext cx="8231743" cy="7589520"/>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Gill Sans Light" charset="0"/>
            </a:endParaRPr>
          </a:p>
        </p:txBody>
      </p:sp>
      <p:sp>
        <p:nvSpPr>
          <p:cNvPr id="10" name="Oval 9"/>
          <p:cNvSpPr/>
          <p:nvPr userDrawn="1"/>
        </p:nvSpPr>
        <p:spPr>
          <a:xfrm>
            <a:off x="-866190" y="-1501253"/>
            <a:ext cx="8231743" cy="7589520"/>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Gill Sans Light" charset="0"/>
            </a:endParaRPr>
          </a:p>
        </p:txBody>
      </p:sp>
      <p:sp>
        <p:nvSpPr>
          <p:cNvPr id="4" name="Title 3"/>
          <p:cNvSpPr>
            <a:spLocks noGrp="1"/>
          </p:cNvSpPr>
          <p:nvPr>
            <p:ph type="title"/>
          </p:nvPr>
        </p:nvSpPr>
        <p:spPr>
          <a:xfrm>
            <a:off x="531951" y="406400"/>
            <a:ext cx="6785155" cy="889000"/>
          </a:xfrm>
        </p:spPr>
        <p:txBody>
          <a:bodyPr/>
          <a:lstStyle/>
          <a:p>
            <a:r>
              <a:rPr lang="en-US" dirty="0"/>
              <a:t>Click to edit Master title style</a:t>
            </a:r>
            <a:endParaRPr dirty="0"/>
          </a:p>
        </p:txBody>
      </p:sp>
      <p:sp>
        <p:nvSpPr>
          <p:cNvPr id="12" name="Picture Placeholder 11"/>
          <p:cNvSpPr>
            <a:spLocks noGrp="1"/>
          </p:cNvSpPr>
          <p:nvPr>
            <p:ph type="pic" sz="quarter" idx="12"/>
          </p:nvPr>
        </p:nvSpPr>
        <p:spPr>
          <a:xfrm>
            <a:off x="8213810" y="4069192"/>
            <a:ext cx="3600266" cy="1874407"/>
          </a:xfrm>
        </p:spPr>
        <p:txBody>
          <a:bodyPr/>
          <a:lstStyle/>
          <a:p>
            <a:endParaRPr lang="en-US" dirty="0"/>
          </a:p>
        </p:txBody>
      </p:sp>
      <p:sp>
        <p:nvSpPr>
          <p:cNvPr id="14" name="Footer Placeholder 4"/>
          <p:cNvSpPr>
            <a:spLocks noGrp="1"/>
          </p:cNvSpPr>
          <p:nvPr>
            <p:ph type="ftr" sz="quarter" idx="3"/>
          </p:nvPr>
        </p:nvSpPr>
        <p:spPr>
          <a:xfrm>
            <a:off x="8623669" y="6556248"/>
            <a:ext cx="2703199"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solidFill>
                  <a:srgbClr val="4E3629"/>
                </a:solidFill>
              </a:rPr>
              <a:t>Confidential – Oracle Internal/Restricted/Highly Restricted</a:t>
            </a:r>
          </a:p>
        </p:txBody>
      </p:sp>
      <p:sp>
        <p:nvSpPr>
          <p:cNvPr id="15" name="TextBox 14"/>
          <p:cNvSpPr txBox="1"/>
          <p:nvPr userDrawn="1"/>
        </p:nvSpPr>
        <p:spPr>
          <a:xfrm>
            <a:off x="5378073" y="6556248"/>
            <a:ext cx="3201233" cy="182880"/>
          </a:xfrm>
          <a:prstGeom prst="rect">
            <a:avLst/>
          </a:prstGeom>
          <a:noFill/>
        </p:spPr>
        <p:txBody>
          <a:bodyPr vert="horz" wrap="none" lIns="0" tIns="0" rIns="0" bIns="0" rtlCol="0" anchor="ctr" anchorCtr="0">
            <a:noAutofit/>
          </a:bodyPr>
          <a:lstStyle/>
          <a:p>
            <a:pPr algn="r"/>
            <a:r>
              <a:rPr lang="en-US" sz="850" dirty="0">
                <a:solidFill>
                  <a:srgbClr val="4E3629"/>
                </a:solidFill>
              </a:rPr>
              <a:t>Copyright © </a:t>
            </a:r>
            <a:r>
              <a:rPr lang="is-IS" sz="850" dirty="0">
                <a:solidFill>
                  <a:srgbClr val="4E3629"/>
                </a:solidFill>
              </a:rPr>
              <a:t>2019</a:t>
            </a:r>
            <a:r>
              <a:rPr lang="en-US" sz="850" dirty="0">
                <a:solidFill>
                  <a:srgbClr val="4E3629"/>
                </a:solidFill>
              </a:rPr>
              <a:t>, Oracle and/or its affiliates. All rights reserved.  |</a:t>
            </a:r>
          </a:p>
        </p:txBody>
      </p:sp>
      <p:sp>
        <p:nvSpPr>
          <p:cNvPr id="11" name="Content Placeholder 2"/>
          <p:cNvSpPr>
            <a:spLocks noGrp="1"/>
          </p:cNvSpPr>
          <p:nvPr>
            <p:ph idx="1"/>
          </p:nvPr>
        </p:nvSpPr>
        <p:spPr>
          <a:xfrm>
            <a:off x="531800" y="1984248"/>
            <a:ext cx="5260908" cy="4035552"/>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8"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9" name="Picture Placeholder 11"/>
          <p:cNvSpPr>
            <a:spLocks noGrp="1"/>
          </p:cNvSpPr>
          <p:nvPr>
            <p:ph type="pic" sz="quarter" idx="14"/>
          </p:nvPr>
        </p:nvSpPr>
        <p:spPr>
          <a:xfrm>
            <a:off x="6096000" y="2028247"/>
            <a:ext cx="3600266" cy="1874407"/>
          </a:xfrm>
        </p:spPr>
        <p:txBody>
          <a:bodyPr/>
          <a:lstStyle/>
          <a:p>
            <a:endParaRPr lang="en-US" dirty="0"/>
          </a:p>
        </p:txBody>
      </p:sp>
    </p:spTree>
    <p:extLst>
      <p:ext uri="{BB962C8B-B14F-4D97-AF65-F5344CB8AC3E}">
        <p14:creationId xmlns:p14="http://schemas.microsoft.com/office/powerpoint/2010/main" val="201031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4" grpId="0"/>
      <p:bldP spid="18" grpId="0" build="p">
        <p:tmplLst>
          <p:tmpl lvl="1">
            <p:tnLst>
              <p:par>
                <p:cTn presetID="10" presetClass="entr" presetSubtype="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a:xfrm>
            <a:off x="4564403" y="6556248"/>
            <a:ext cx="1226717" cy="182880"/>
          </a:xfrm>
          <a:prstGeom prst="rect">
            <a:avLst/>
          </a:prstGeom>
        </p:spPr>
        <p:txBody>
          <a:bodyPr/>
          <a:lstStyle/>
          <a:p>
            <a:fld id="{CECCD66E-6DF0-4B16-8ACA-D0D93A7B1DC8}" type="datetime1">
              <a:rPr lang="en-US">
                <a:solidFill>
                  <a:srgbClr val="5F5F5F">
                    <a:lumMod val="60000"/>
                    <a:lumOff val="40000"/>
                  </a:srgbClr>
                </a:solidFill>
              </a:rPr>
              <a:pPr/>
              <a:t>10/24/2020</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8950" y="6556248"/>
            <a:ext cx="381760"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398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54290C-9E9F-4D5B-8E0E-CEC1F8D51521}"/>
              </a:ext>
            </a:extLst>
          </p:cNvPr>
          <p:cNvSpPr>
            <a:spLocks noGrp="1"/>
          </p:cNvSpPr>
          <p:nvPr>
            <p:ph type="ftr" sz="quarter" idx="11"/>
          </p:nvPr>
        </p:nvSpPr>
        <p:spPr/>
        <p:txBody>
          <a:bodyPr/>
          <a:lstStyle>
            <a:lvl1pPr>
              <a:defRPr/>
            </a:lvl1pPr>
          </a:lstStyle>
          <a:p>
            <a:r>
              <a:rPr lang="en-US" sz="700" dirty="0">
                <a:solidFill>
                  <a:srgbClr val="E0E2E1">
                    <a:lumMod val="75000"/>
                  </a:srgbClr>
                </a:solidFill>
              </a:rPr>
              <a:t>Copyright © 2019 Oracle and/or its affiliates.</a:t>
            </a:r>
          </a:p>
        </p:txBody>
      </p:sp>
    </p:spTree>
    <p:extLst>
      <p:ext uri="{BB962C8B-B14F-4D97-AF65-F5344CB8AC3E}">
        <p14:creationId xmlns:p14="http://schemas.microsoft.com/office/powerpoint/2010/main" val="33983147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solidFill>
                  <a:srgbClr val="E0E2E1">
                    <a:lumMod val="75000"/>
                  </a:srgbClr>
                </a:solidFill>
              </a:rPr>
              <a:t>Confidential – Oracle Internal/Restricted/Highly Restricted</a:t>
            </a:r>
            <a:endParaRPr dirty="0">
              <a:solidFill>
                <a:srgbClr val="E0E2E1">
                  <a:lumMod val="75000"/>
                </a:srgbClr>
              </a:solidFill>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6020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bg>
      <p:bgPr>
        <a:solidFill>
          <a:schemeClr val="bg2"/>
        </a:solidFill>
        <a:effectLst/>
      </p:bgPr>
    </p:bg>
    <p:spTree>
      <p:nvGrpSpPr>
        <p:cNvPr id="1" name=""/>
        <p:cNvGrpSpPr/>
        <p:nvPr/>
      </p:nvGrpSpPr>
      <p:grpSpPr>
        <a:xfrm>
          <a:off x="0" y="0"/>
          <a:ext cx="0" cy="0"/>
          <a:chOff x="0" y="0"/>
          <a:chExt cx="0" cy="0"/>
        </a:xfrm>
      </p:grpSpPr>
      <p:pic>
        <p:nvPicPr>
          <p:cNvPr id="32" name="Data Texture Cloud">
            <a:extLst>
              <a:ext uri="{FF2B5EF4-FFF2-40B4-BE49-F238E27FC236}">
                <a16:creationId xmlns:a16="http://schemas.microsoft.com/office/drawing/2014/main" id="{4F1E65AD-22C9-374C-97B0-B5C16E332CB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1F2D107A-3A71-E74E-9042-888785621363}"/>
              </a:ext>
            </a:extLst>
          </p:cNvPr>
          <p:cNvSpPr>
            <a:spLocks noGrp="1"/>
          </p:cNvSpPr>
          <p:nvPr>
            <p:ph type="body" sz="quarter" idx="2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heme" Target="../theme/theme2.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image" Target="../media/image24.png"/><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image" Target="../media/image2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762000" y="508000"/>
            <a:ext cx="10671048" cy="822960"/>
          </a:xfrm>
          <a:prstGeom prst="rect">
            <a:avLst/>
          </a:prstGeom>
        </p:spPr>
        <p:txBody>
          <a:bodyPr vert="horz" lIns="0" tIns="0" rIns="0" bIns="0" rtlCol="0" anchor="ctr">
            <a:noAutofit/>
          </a:bodyPr>
          <a:lstStyle/>
          <a:p>
            <a:r>
              <a:rPr lang="en-US" dirty="0"/>
              <a:t>Headline</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5" name="Text Placeholder 4">
            <a:extLst>
              <a:ext uri="{FF2B5EF4-FFF2-40B4-BE49-F238E27FC236}">
                <a16:creationId xmlns:a16="http://schemas.microsoft.com/office/drawing/2014/main" id="{2F704250-C0B4-A84F-9EB2-31C880A9C2D6}"/>
              </a:ext>
            </a:extLst>
          </p:cNvPr>
          <p:cNvSpPr>
            <a:spLocks noGrp="1"/>
          </p:cNvSpPr>
          <p:nvPr>
            <p:ph type="body" idx="1"/>
          </p:nvPr>
        </p:nvSpPr>
        <p:spPr>
          <a:xfrm>
            <a:off x="758952" y="1837944"/>
            <a:ext cx="10671048" cy="4261104"/>
          </a:xfrm>
          <a:prstGeom prst="rect">
            <a:avLst/>
          </a:prstGeom>
        </p:spPr>
        <p:txBody>
          <a:bodyPr vert="horz" lIns="0" tIns="0" rIns="0" bIns="0" rtlCol="0">
            <a:noAutofit/>
          </a:bodyPr>
          <a:lstStyle/>
          <a:p>
            <a:pPr lvl="0"/>
            <a:r>
              <a:rPr lang="en-US" dirty="0"/>
              <a:t>Click to edit Master text styles</a:t>
            </a:r>
          </a:p>
          <a:p>
            <a:pPr lvl="1"/>
            <a:r>
              <a:rPr lang="en-US" dirty="0"/>
              <a:t>First indent</a:t>
            </a:r>
          </a:p>
          <a:p>
            <a:pPr lvl="2"/>
            <a:r>
              <a:rPr lang="en-US" dirty="0"/>
              <a:t>Second indent</a:t>
            </a:r>
          </a:p>
          <a:p>
            <a:pPr lvl="3"/>
            <a:r>
              <a:rPr lang="en-US" dirty="0"/>
              <a:t>Third indent</a:t>
            </a:r>
          </a:p>
          <a:p>
            <a:pPr lvl="4"/>
            <a:r>
              <a:rPr lang="en-US" dirty="0"/>
              <a:t>Fourth indent</a:t>
            </a:r>
          </a:p>
          <a:p>
            <a:pPr lvl="5"/>
            <a:r>
              <a:rPr lang="en-US" dirty="0"/>
              <a:t>Fifth indent</a:t>
            </a:r>
          </a:p>
          <a:p>
            <a:pPr lvl="6"/>
            <a:r>
              <a:rPr lang="en-US" dirty="0"/>
              <a:t>Sixth indent</a:t>
            </a:r>
          </a:p>
        </p:txBody>
      </p:sp>
      <p:sp>
        <p:nvSpPr>
          <p:cNvPr id="8" name="Slide Number">
            <a:extLst>
              <a:ext uri="{FF2B5EF4-FFF2-40B4-BE49-F238E27FC236}">
                <a16:creationId xmlns:a16="http://schemas.microsoft.com/office/drawing/2014/main" id="{C174EA89-E19D-6245-A011-4F7EB78FF170}"/>
              </a:ext>
            </a:extLst>
          </p:cNvPr>
          <p:cNvSpPr txBox="1">
            <a:spLocks/>
          </p:cNvSpPr>
          <p:nvPr userDrawn="1"/>
        </p:nvSpPr>
        <p:spPr>
          <a:xfrm>
            <a:off x="762000" y="6057900"/>
            <a:ext cx="234696"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782" r:id="rId2"/>
    <p:sldLayoutId id="2147483746" r:id="rId3"/>
    <p:sldLayoutId id="2147483783" r:id="rId4"/>
    <p:sldLayoutId id="2147483814" r:id="rId5"/>
    <p:sldLayoutId id="2147483815" r:id="rId6"/>
    <p:sldLayoutId id="2147483749" r:id="rId7"/>
    <p:sldLayoutId id="2147483784" r:id="rId8"/>
    <p:sldLayoutId id="2147483750" r:id="rId9"/>
    <p:sldLayoutId id="2147483790" r:id="rId10"/>
    <p:sldLayoutId id="2147483779" r:id="rId11"/>
    <p:sldLayoutId id="2147483791" r:id="rId12"/>
    <p:sldLayoutId id="2147483751" r:id="rId13"/>
    <p:sldLayoutId id="2147483792" r:id="rId14"/>
    <p:sldLayoutId id="2147483752" r:id="rId15"/>
    <p:sldLayoutId id="2147483793" r:id="rId16"/>
    <p:sldLayoutId id="2147483753" r:id="rId17"/>
    <p:sldLayoutId id="2147483794" r:id="rId18"/>
    <p:sldLayoutId id="2147483756" r:id="rId19"/>
    <p:sldLayoutId id="2147483795" r:id="rId20"/>
    <p:sldLayoutId id="2147483754" r:id="rId21"/>
    <p:sldLayoutId id="2147483796" r:id="rId22"/>
    <p:sldLayoutId id="2147483778" r:id="rId23"/>
    <p:sldLayoutId id="2147483797" r:id="rId24"/>
    <p:sldLayoutId id="2147483757" r:id="rId25"/>
    <p:sldLayoutId id="2147483798" r:id="rId26"/>
    <p:sldLayoutId id="2147483774" r:id="rId27"/>
    <p:sldLayoutId id="2147483799" r:id="rId28"/>
    <p:sldLayoutId id="2147483759" r:id="rId29"/>
    <p:sldLayoutId id="2147483800" r:id="rId30"/>
    <p:sldLayoutId id="2147483775" r:id="rId31"/>
    <p:sldLayoutId id="2147483801" r:id="rId32"/>
    <p:sldLayoutId id="2147483760" r:id="rId33"/>
    <p:sldLayoutId id="2147483802" r:id="rId34"/>
    <p:sldLayoutId id="2147483776" r:id="rId35"/>
    <p:sldLayoutId id="2147483808" r:id="rId36"/>
    <p:sldLayoutId id="2147483773" r:id="rId37"/>
    <p:sldLayoutId id="2147483804" r:id="rId38"/>
    <p:sldLayoutId id="2147483777" r:id="rId39"/>
    <p:sldLayoutId id="2147483805" r:id="rId40"/>
    <p:sldLayoutId id="2147483761" r:id="rId41"/>
    <p:sldLayoutId id="2147483806" r:id="rId42"/>
    <p:sldLayoutId id="2147483781" r:id="rId43"/>
    <p:sldLayoutId id="2147483807" r:id="rId44"/>
    <p:sldLayoutId id="2147483762" r:id="rId45"/>
    <p:sldLayoutId id="2147483809" r:id="rId46"/>
    <p:sldLayoutId id="2147483766" r:id="rId47"/>
    <p:sldLayoutId id="2147483786" r:id="rId48"/>
    <p:sldLayoutId id="2147483769" r:id="rId49"/>
    <p:sldLayoutId id="2147483789" r:id="rId50"/>
    <p:sldLayoutId id="2147483768" r:id="rId51"/>
    <p:sldLayoutId id="2147483788" r:id="rId52"/>
    <p:sldLayoutId id="2147483763" r:id="rId53"/>
    <p:sldLayoutId id="2147483810" r:id="rId54"/>
    <p:sldLayoutId id="2147483744" r:id="rId55"/>
    <p:sldLayoutId id="2147483811" r:id="rId56"/>
    <p:sldLayoutId id="2147483742" r:id="rId57"/>
    <p:sldLayoutId id="2147483818" r:id="rId58"/>
    <p:sldLayoutId id="2147483821" r:id="rId59"/>
    <p:sldLayoutId id="2147483901" r:id="rId60"/>
    <p:sldLayoutId id="2147483942" r:id="rId61"/>
    <p:sldLayoutId id="2147483943" r:id="rId62"/>
  </p:sldLayoutIdLst>
  <p:hf hdr="0" dt="0"/>
  <p:txStyles>
    <p:titleStyle>
      <a:lvl1pPr algn="l" defTabSz="914400" rtl="0" eaLnBrk="1" latinLnBrk="0" hangingPunct="1">
        <a:lnSpc>
          <a:spcPct val="95000"/>
        </a:lnSpc>
        <a:spcBef>
          <a:spcPct val="0"/>
        </a:spcBef>
        <a:buNone/>
        <a:defRPr sz="4000" kern="1200">
          <a:solidFill>
            <a:schemeClr val="tx1"/>
          </a:solidFill>
          <a:latin typeface="+mj-lt"/>
          <a:ea typeface="+mj-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8"/>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dirty="0"/>
              <a:t>Confidential – © 2019 Oracle</a:t>
            </a:r>
          </a:p>
        </p:txBody>
      </p:sp>
    </p:spTree>
    <p:extLst>
      <p:ext uri="{BB962C8B-B14F-4D97-AF65-F5344CB8AC3E}">
        <p14:creationId xmlns:p14="http://schemas.microsoft.com/office/powerpoint/2010/main" val="1553611539"/>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fif"/><Relationship Id="rId1" Type="http://schemas.openxmlformats.org/officeDocument/2006/relationships/slideLayout" Target="../slideLayouts/slideLayout25.xml"/><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EB7621E-80C8-1246-943B-CCCE561AE1A0}"/>
              </a:ext>
            </a:extLst>
          </p:cNvPr>
          <p:cNvSpPr>
            <a:spLocks noGrp="1"/>
          </p:cNvSpPr>
          <p:nvPr>
            <p:ph type="body" sz="quarter" idx="34"/>
          </p:nvPr>
        </p:nvSpPr>
        <p:spPr>
          <a:xfrm>
            <a:off x="1077349" y="2745509"/>
            <a:ext cx="8138840" cy="683491"/>
          </a:xfrm>
        </p:spPr>
        <p:txBody>
          <a:bodyPr/>
          <a:lstStyle/>
          <a:p>
            <a:r>
              <a:rPr lang="en-US" sz="2800" dirty="0"/>
              <a:t>Project Two – Mississippi River Golf Adventure</a:t>
            </a:r>
          </a:p>
          <a:p>
            <a:r>
              <a:rPr lang="en-US" dirty="0"/>
              <a:t>October 23, 2020</a:t>
            </a:r>
          </a:p>
        </p:txBody>
      </p:sp>
      <p:sp>
        <p:nvSpPr>
          <p:cNvPr id="12" name="Text Placeholder 11">
            <a:extLst>
              <a:ext uri="{FF2B5EF4-FFF2-40B4-BE49-F238E27FC236}">
                <a16:creationId xmlns:a16="http://schemas.microsoft.com/office/drawing/2014/main" id="{8AD28C8F-E502-4145-8B73-9A41B878349A}"/>
              </a:ext>
            </a:extLst>
          </p:cNvPr>
          <p:cNvSpPr>
            <a:spLocks noGrp="1"/>
          </p:cNvSpPr>
          <p:nvPr>
            <p:ph type="body" sz="quarter" idx="35"/>
          </p:nvPr>
        </p:nvSpPr>
        <p:spPr>
          <a:xfrm>
            <a:off x="1018030" y="4313015"/>
            <a:ext cx="5922032" cy="1611924"/>
          </a:xfrm>
        </p:spPr>
        <p:txBody>
          <a:bodyPr/>
          <a:lstStyle/>
          <a:p>
            <a:r>
              <a:rPr lang="en-US" sz="2400" dirty="0"/>
              <a:t>Presented by Team 5</a:t>
            </a:r>
            <a:endParaRPr lang="en-US" sz="2400" b="0" dirty="0"/>
          </a:p>
          <a:p>
            <a:endParaRPr lang="en-US" b="0" dirty="0"/>
          </a:p>
          <a:p>
            <a:endParaRPr lang="en-US" dirty="0"/>
          </a:p>
        </p:txBody>
      </p:sp>
      <p:sp>
        <p:nvSpPr>
          <p:cNvPr id="10" name="Title 9">
            <a:extLst>
              <a:ext uri="{FF2B5EF4-FFF2-40B4-BE49-F238E27FC236}">
                <a16:creationId xmlns:a16="http://schemas.microsoft.com/office/drawing/2014/main" id="{2DEC4089-20B1-A444-A177-8EC824183F75}"/>
              </a:ext>
            </a:extLst>
          </p:cNvPr>
          <p:cNvSpPr>
            <a:spLocks noGrp="1"/>
          </p:cNvSpPr>
          <p:nvPr>
            <p:ph type="ctrTitle"/>
          </p:nvPr>
        </p:nvSpPr>
        <p:spPr>
          <a:xfrm>
            <a:off x="1016508" y="918907"/>
            <a:ext cx="10158984" cy="1025922"/>
          </a:xfrm>
        </p:spPr>
        <p:txBody>
          <a:bodyPr/>
          <a:lstStyle/>
          <a:p>
            <a:r>
              <a:rPr lang="en-US" dirty="0"/>
              <a:t>University of Minnesota</a:t>
            </a:r>
          </a:p>
        </p:txBody>
      </p:sp>
      <p:sp>
        <p:nvSpPr>
          <p:cNvPr id="9" name="Text Placeholder 17">
            <a:extLst>
              <a:ext uri="{FF2B5EF4-FFF2-40B4-BE49-F238E27FC236}">
                <a16:creationId xmlns:a16="http://schemas.microsoft.com/office/drawing/2014/main" id="{674239DC-E67C-4E8D-8445-12C24F254CB9}"/>
              </a:ext>
            </a:extLst>
          </p:cNvPr>
          <p:cNvSpPr>
            <a:spLocks noGrp="1"/>
          </p:cNvSpPr>
          <p:nvPr>
            <p:ph type="body" sz="quarter" idx="33"/>
          </p:nvPr>
        </p:nvSpPr>
        <p:spPr>
          <a:xfrm>
            <a:off x="1077348" y="1981907"/>
            <a:ext cx="10098143" cy="341247"/>
          </a:xfrm>
        </p:spPr>
        <p:txBody>
          <a:bodyPr/>
          <a:lstStyle/>
          <a:p>
            <a:r>
              <a:rPr lang="en-US" sz="2800" dirty="0"/>
              <a:t>Data Visualization and Analytics</a:t>
            </a:r>
          </a:p>
        </p:txBody>
      </p:sp>
    </p:spTree>
    <p:extLst>
      <p:ext uri="{BB962C8B-B14F-4D97-AF65-F5344CB8AC3E}">
        <p14:creationId xmlns:p14="http://schemas.microsoft.com/office/powerpoint/2010/main" val="405885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4904557C-0067-462A-8DEF-EA2B469D2642}"/>
              </a:ext>
            </a:extLst>
          </p:cNvPr>
          <p:cNvSpPr>
            <a:spLocks noGrp="1"/>
          </p:cNvSpPr>
          <p:nvPr>
            <p:ph type="title"/>
          </p:nvPr>
        </p:nvSpPr>
        <p:spPr>
          <a:xfrm>
            <a:off x="762000" y="508000"/>
            <a:ext cx="10671048" cy="822960"/>
          </a:xfrm>
        </p:spPr>
        <p:txBody>
          <a:bodyPr/>
          <a:lstStyle/>
          <a:p>
            <a:r>
              <a:rPr lang="en-US" dirty="0"/>
              <a:t>Meet the Team</a:t>
            </a:r>
          </a:p>
        </p:txBody>
      </p:sp>
      <p:pic>
        <p:nvPicPr>
          <p:cNvPr id="11" name="Picture 10" descr="A person wearing a suit and tie&#10;&#10;Description automatically generated">
            <a:extLst>
              <a:ext uri="{FF2B5EF4-FFF2-40B4-BE49-F238E27FC236}">
                <a16:creationId xmlns:a16="http://schemas.microsoft.com/office/drawing/2014/main" id="{0E0BEB83-7847-47CF-92B6-441D93BDF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4966" y="1783878"/>
            <a:ext cx="2949161" cy="2949161"/>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53CFEC15-9C31-4650-90F5-E102A9BE9BDF}"/>
              </a:ext>
            </a:extLst>
          </p:cNvPr>
          <p:cNvSpPr txBox="1"/>
          <p:nvPr/>
        </p:nvSpPr>
        <p:spPr>
          <a:xfrm>
            <a:off x="4233483" y="4884649"/>
            <a:ext cx="2949161"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t>Emily </a:t>
            </a:r>
            <a:r>
              <a:rPr lang="en-US" b="1" dirty="0" err="1"/>
              <a:t>Frels</a:t>
            </a:r>
            <a:endParaRPr lang="en-US" b="1" dirty="0"/>
          </a:p>
        </p:txBody>
      </p:sp>
      <p:sp>
        <p:nvSpPr>
          <p:cNvPr id="37" name="TextBox 36">
            <a:extLst>
              <a:ext uri="{FF2B5EF4-FFF2-40B4-BE49-F238E27FC236}">
                <a16:creationId xmlns:a16="http://schemas.microsoft.com/office/drawing/2014/main" id="{9CDD7424-2F37-4143-851E-1CFBE698AB23}"/>
              </a:ext>
            </a:extLst>
          </p:cNvPr>
          <p:cNvSpPr txBox="1"/>
          <p:nvPr/>
        </p:nvSpPr>
        <p:spPr>
          <a:xfrm>
            <a:off x="762000" y="4861133"/>
            <a:ext cx="2949161"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solidFill>
                  <a:schemeClr val="tx1"/>
                </a:solidFill>
              </a:rPr>
              <a:t>Jeff Brown</a:t>
            </a:r>
          </a:p>
        </p:txBody>
      </p:sp>
      <p:sp>
        <p:nvSpPr>
          <p:cNvPr id="39" name="TextBox 38">
            <a:extLst>
              <a:ext uri="{FF2B5EF4-FFF2-40B4-BE49-F238E27FC236}">
                <a16:creationId xmlns:a16="http://schemas.microsoft.com/office/drawing/2014/main" id="{2F89E59E-82A9-4574-BDEF-52057EC02ACF}"/>
              </a:ext>
            </a:extLst>
          </p:cNvPr>
          <p:cNvSpPr txBox="1"/>
          <p:nvPr/>
        </p:nvSpPr>
        <p:spPr>
          <a:xfrm>
            <a:off x="7704966" y="4853273"/>
            <a:ext cx="2949161"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solidFill>
                  <a:schemeClr val="tx1"/>
                </a:solidFill>
              </a:rPr>
              <a:t>Jeanine Vincent</a:t>
            </a:r>
          </a:p>
        </p:txBody>
      </p:sp>
      <p:pic>
        <p:nvPicPr>
          <p:cNvPr id="6" name="Picture 5" descr="A person sitting on a bench&#10;&#10;Description automatically generated">
            <a:extLst>
              <a:ext uri="{FF2B5EF4-FFF2-40B4-BE49-F238E27FC236}">
                <a16:creationId xmlns:a16="http://schemas.microsoft.com/office/drawing/2014/main" id="{4CE10CA3-2AD2-43DF-A990-CD748C27F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483" y="1783878"/>
            <a:ext cx="2949161" cy="2949161"/>
          </a:xfrm>
          <a:prstGeom prst="rect">
            <a:avLst/>
          </a:prstGeom>
        </p:spPr>
      </p:pic>
      <p:pic>
        <p:nvPicPr>
          <p:cNvPr id="8" name="Picture 7" descr="A person wearing glasses and smiling at the camera&#10;&#10;Description automatically generated">
            <a:extLst>
              <a:ext uri="{FF2B5EF4-FFF2-40B4-BE49-F238E27FC236}">
                <a16:creationId xmlns:a16="http://schemas.microsoft.com/office/drawing/2014/main" id="{D48493E1-A590-444E-90FB-84EEFD46D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783878"/>
            <a:ext cx="2949161" cy="2949161"/>
          </a:xfrm>
          <a:prstGeom prst="rect">
            <a:avLst/>
          </a:prstGeom>
        </p:spPr>
      </p:pic>
    </p:spTree>
    <p:extLst>
      <p:ext uri="{BB962C8B-B14F-4D97-AF65-F5344CB8AC3E}">
        <p14:creationId xmlns:p14="http://schemas.microsoft.com/office/powerpoint/2010/main" val="409675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E7456EB-D1BF-114A-B652-B2FCDD57C002}"/>
              </a:ext>
            </a:extLst>
          </p:cNvPr>
          <p:cNvSpPr>
            <a:spLocks noGrp="1"/>
          </p:cNvSpPr>
          <p:nvPr>
            <p:ph type="body" sz="quarter" idx="12"/>
          </p:nvPr>
        </p:nvSpPr>
        <p:spPr>
          <a:xfrm>
            <a:off x="1498060" y="2052536"/>
            <a:ext cx="9931939" cy="3570498"/>
          </a:xfrm>
        </p:spPr>
        <p:txBody>
          <a:bodyPr/>
          <a:lstStyle/>
          <a:p>
            <a:pPr lvl="0">
              <a:lnSpc>
                <a:spcPct val="105000"/>
              </a:lnSpc>
              <a:spcBef>
                <a:spcPts val="0"/>
              </a:spcBef>
            </a:pPr>
            <a:r>
              <a:rPr lang="en-US" sz="2000" dirty="0">
                <a:latin typeface="+mn-lt"/>
              </a:rPr>
              <a:t>The ultimate golf road trip</a:t>
            </a:r>
          </a:p>
          <a:p>
            <a:pPr lvl="0">
              <a:lnSpc>
                <a:spcPct val="105000"/>
              </a:lnSpc>
              <a:spcBef>
                <a:spcPts val="0"/>
              </a:spcBef>
            </a:pPr>
            <a:endParaRPr lang="en-US" sz="2000" dirty="0">
              <a:latin typeface="+mn-lt"/>
            </a:endParaRPr>
          </a:p>
          <a:p>
            <a:pPr lvl="0">
              <a:lnSpc>
                <a:spcPct val="105000"/>
              </a:lnSpc>
              <a:spcBef>
                <a:spcPts val="0"/>
              </a:spcBef>
            </a:pPr>
            <a:r>
              <a:rPr lang="en-US" sz="2000" dirty="0">
                <a:effectLst/>
                <a:latin typeface="+mn-lt"/>
                <a:ea typeface="Times New Roman" panose="02020603050405020304" pitchFamily="18" charset="0"/>
              </a:rPr>
              <a:t>The beating heart of America lies in its great middle and the pulsing artery of the nation is the Mississippi River </a:t>
            </a:r>
          </a:p>
          <a:p>
            <a:pPr lvl="0">
              <a:lnSpc>
                <a:spcPct val="105000"/>
              </a:lnSpc>
              <a:spcBef>
                <a:spcPts val="0"/>
              </a:spcBef>
            </a:pPr>
            <a:endParaRPr lang="en-US" sz="2000" dirty="0">
              <a:latin typeface="+mn-lt"/>
              <a:ea typeface="Times New Roman" panose="02020603050405020304" pitchFamily="18" charset="0"/>
            </a:endParaRPr>
          </a:p>
          <a:p>
            <a:pPr lvl="0">
              <a:lnSpc>
                <a:spcPct val="105000"/>
              </a:lnSpc>
              <a:spcBef>
                <a:spcPts val="0"/>
              </a:spcBef>
            </a:pPr>
            <a:r>
              <a:rPr lang="en-US" sz="2000" dirty="0">
                <a:effectLst/>
                <a:latin typeface="+mn-lt"/>
                <a:ea typeface="Times New Roman" panose="02020603050405020304" pitchFamily="18" charset="0"/>
              </a:rPr>
              <a:t>It stretches from its headwaters in icy Lake Itasca in Northwestern Minnesota and flows more than 2,300 miles to the </a:t>
            </a:r>
            <a:r>
              <a:rPr lang="en-US" sz="2000" i="1" dirty="0">
                <a:effectLst/>
                <a:latin typeface="+mn-lt"/>
                <a:ea typeface="Times New Roman" panose="02020603050405020304" pitchFamily="18" charset="0"/>
              </a:rPr>
              <a:t>Golf</a:t>
            </a:r>
            <a:r>
              <a:rPr lang="en-US" sz="2000" dirty="0">
                <a:effectLst/>
                <a:latin typeface="+mn-lt"/>
                <a:ea typeface="Times New Roman" panose="02020603050405020304" pitchFamily="18" charset="0"/>
              </a:rPr>
              <a:t> of Mexico</a:t>
            </a:r>
          </a:p>
          <a:p>
            <a:pPr lvl="0">
              <a:lnSpc>
                <a:spcPct val="105000"/>
              </a:lnSpc>
              <a:spcBef>
                <a:spcPts val="0"/>
              </a:spcBef>
            </a:pPr>
            <a:endParaRPr lang="en-US" sz="2000" dirty="0">
              <a:latin typeface="+mn-lt"/>
              <a:ea typeface="Times New Roman" panose="02020603050405020304" pitchFamily="18" charset="0"/>
            </a:endParaRPr>
          </a:p>
          <a:p>
            <a:pPr lvl="0">
              <a:lnSpc>
                <a:spcPct val="105000"/>
              </a:lnSpc>
              <a:spcBef>
                <a:spcPts val="0"/>
              </a:spcBef>
            </a:pPr>
            <a:r>
              <a:rPr lang="en-US" sz="2000" dirty="0">
                <a:latin typeface="+mn-lt"/>
                <a:ea typeface="Times New Roman" panose="02020603050405020304" pitchFamily="18" charset="0"/>
              </a:rPr>
              <a:t>A</a:t>
            </a:r>
            <a:r>
              <a:rPr lang="en-US" sz="2000" dirty="0">
                <a:effectLst/>
                <a:latin typeface="+mn-lt"/>
                <a:ea typeface="Times New Roman" panose="02020603050405020304" pitchFamily="18" charset="0"/>
              </a:rPr>
              <a:t>n opportunity to discover America through it’s golf courses and experience a wide range of American regional culture</a:t>
            </a:r>
          </a:p>
          <a:p>
            <a:pPr lvl="0">
              <a:lnSpc>
                <a:spcPct val="105000"/>
              </a:lnSpc>
              <a:spcBef>
                <a:spcPts val="0"/>
              </a:spcBef>
            </a:pPr>
            <a:endParaRPr lang="en-US" sz="2000" dirty="0">
              <a:latin typeface="+mn-lt"/>
            </a:endParaRPr>
          </a:p>
          <a:p>
            <a:pPr lvl="0">
              <a:lnSpc>
                <a:spcPct val="105000"/>
              </a:lnSpc>
              <a:spcBef>
                <a:spcPts val="0"/>
              </a:spcBef>
            </a:pPr>
            <a:r>
              <a:rPr lang="en-US" sz="2000" dirty="0">
                <a:latin typeface="+mn-lt"/>
              </a:rPr>
              <a:t>	</a:t>
            </a:r>
          </a:p>
        </p:txBody>
      </p:sp>
      <p:sp>
        <p:nvSpPr>
          <p:cNvPr id="4" name="Title 3">
            <a:extLst>
              <a:ext uri="{FF2B5EF4-FFF2-40B4-BE49-F238E27FC236}">
                <a16:creationId xmlns:a16="http://schemas.microsoft.com/office/drawing/2014/main" id="{295E78EE-A908-7744-A094-00B08D36B178}"/>
              </a:ext>
            </a:extLst>
          </p:cNvPr>
          <p:cNvSpPr>
            <a:spLocks noGrp="1"/>
          </p:cNvSpPr>
          <p:nvPr>
            <p:ph type="title"/>
          </p:nvPr>
        </p:nvSpPr>
        <p:spPr/>
        <p:txBody>
          <a:bodyPr/>
          <a:lstStyle/>
          <a:p>
            <a:r>
              <a:rPr lang="en-US" dirty="0"/>
              <a:t>Mississippi River Golf Adventure</a:t>
            </a:r>
          </a:p>
        </p:txBody>
      </p:sp>
      <p:pic>
        <p:nvPicPr>
          <p:cNvPr id="3" name="Picture 2" descr="A picture containing logo&#10;&#10;Description automatically generated">
            <a:extLst>
              <a:ext uri="{FF2B5EF4-FFF2-40B4-BE49-F238E27FC236}">
                <a16:creationId xmlns:a16="http://schemas.microsoft.com/office/drawing/2014/main" id="{CE927BB1-E4D1-444A-B4DA-848D1A13F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102" y="1959314"/>
            <a:ext cx="630587" cy="440708"/>
          </a:xfrm>
          <a:prstGeom prst="rect">
            <a:avLst/>
          </a:prstGeom>
        </p:spPr>
      </p:pic>
      <p:pic>
        <p:nvPicPr>
          <p:cNvPr id="7" name="Picture 6" descr="Logo, company name&#10;&#10;Description automatically generated">
            <a:extLst>
              <a:ext uri="{FF2B5EF4-FFF2-40B4-BE49-F238E27FC236}">
                <a16:creationId xmlns:a16="http://schemas.microsoft.com/office/drawing/2014/main" id="{1EF587A7-E22C-46C3-BBA3-205A2A49B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43" y="2596278"/>
            <a:ext cx="802932" cy="720854"/>
          </a:xfrm>
          <a:prstGeom prst="rect">
            <a:avLst/>
          </a:prstGeom>
        </p:spPr>
      </p:pic>
      <p:pic>
        <p:nvPicPr>
          <p:cNvPr id="9" name="Picture 8" descr="Diagram&#10;&#10;Description automatically generated">
            <a:extLst>
              <a:ext uri="{FF2B5EF4-FFF2-40B4-BE49-F238E27FC236}">
                <a16:creationId xmlns:a16="http://schemas.microsoft.com/office/drawing/2014/main" id="{4D2D7D45-A742-4474-A5E0-2E2DE4E6A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66" y="3665340"/>
            <a:ext cx="926509" cy="661793"/>
          </a:xfrm>
          <a:prstGeom prst="rect">
            <a:avLst/>
          </a:prstGeom>
        </p:spPr>
      </p:pic>
      <p:pic>
        <p:nvPicPr>
          <p:cNvPr id="11" name="Picture 10" descr="A picture containing drawing, umbrella&#10;&#10;Description automatically generated">
            <a:extLst>
              <a:ext uri="{FF2B5EF4-FFF2-40B4-BE49-F238E27FC236}">
                <a16:creationId xmlns:a16="http://schemas.microsoft.com/office/drawing/2014/main" id="{5B79F085-E514-4519-9A4E-FDD12F9F70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443" y="4631228"/>
            <a:ext cx="720246" cy="619054"/>
          </a:xfrm>
          <a:prstGeom prst="rect">
            <a:avLst/>
          </a:prstGeom>
        </p:spPr>
      </p:pic>
    </p:spTree>
    <p:extLst>
      <p:ext uri="{BB962C8B-B14F-4D97-AF65-F5344CB8AC3E}">
        <p14:creationId xmlns:p14="http://schemas.microsoft.com/office/powerpoint/2010/main" val="359046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par>
                                <p:cTn id="11" presetID="22" presetClass="entr" presetSubtype="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DB5108D3-9326-4694-BA13-4281FD011E82}"/>
              </a:ext>
            </a:extLst>
          </p:cNvPr>
          <p:cNvSpPr/>
          <p:nvPr/>
        </p:nvSpPr>
        <p:spPr>
          <a:xfrm>
            <a:off x="1702626" y="1838113"/>
            <a:ext cx="2215289" cy="762428"/>
          </a:xfrm>
          <a:prstGeom prst="homePlate">
            <a:avLst/>
          </a:prstGeom>
          <a:solidFill>
            <a:srgbClr val="A51C22"/>
          </a:solidFill>
          <a:ln w="3175" cap="flat" cmpd="sng" algn="ctr">
            <a:noFill/>
            <a:prstDash val="solid"/>
            <a:miter lim="800000"/>
          </a:ln>
          <a:effec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STEP 1</a:t>
            </a:r>
          </a:p>
          <a:p>
            <a:pPr marL="0" marR="0" lvl="0" indent="0" algn="ctr" defTabSz="914354" eaLnBrk="1" fontAlgn="auto" latinLnBrk="0" hangingPunct="1">
              <a:lnSpc>
                <a:spcPct val="100000"/>
              </a:lnSpc>
              <a:spcBef>
                <a:spcPts val="0"/>
              </a:spcBef>
              <a:spcAft>
                <a:spcPts val="0"/>
              </a:spcAft>
              <a:buClrTx/>
              <a:buSzTx/>
              <a:buFontTx/>
              <a:buNone/>
              <a:tabLst/>
              <a:defRPr/>
            </a:pPr>
            <a:r>
              <a:rPr lang="en-US" sz="1200" b="1" kern="0" dirty="0">
                <a:solidFill>
                  <a:srgbClr val="FFFFFF"/>
                </a:solidFill>
                <a:latin typeface="Arial" panose="020B0604020202020204" pitchFamily="34" charset="0"/>
                <a:cs typeface="Arial" panose="020B0604020202020204" pitchFamily="34" charset="0"/>
              </a:rPr>
              <a:t>“ETL”</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 name="Arrow: Chevron 6">
            <a:extLst>
              <a:ext uri="{FF2B5EF4-FFF2-40B4-BE49-F238E27FC236}">
                <a16:creationId xmlns:a16="http://schemas.microsoft.com/office/drawing/2014/main" id="{1147B300-0D93-4D33-8041-A2E06351EB9F}"/>
              </a:ext>
            </a:extLst>
          </p:cNvPr>
          <p:cNvSpPr/>
          <p:nvPr/>
        </p:nvSpPr>
        <p:spPr>
          <a:xfrm>
            <a:off x="3585351" y="1838113"/>
            <a:ext cx="2215289" cy="762428"/>
          </a:xfrm>
          <a:prstGeom prst="chevron">
            <a:avLst/>
          </a:prstGeom>
          <a:solidFill>
            <a:srgbClr val="A51C22"/>
          </a:solidFill>
          <a:ln w="3175" cap="flat" cmpd="sng" algn="ctr">
            <a:noFill/>
            <a:prstDash val="solid"/>
            <a:miter lim="800000"/>
          </a:ln>
          <a:effec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STEP 2</a:t>
            </a:r>
          </a:p>
          <a:p>
            <a:pPr marL="0" marR="0" lvl="0" indent="0" algn="ctr" defTabSz="914354" eaLnBrk="1" fontAlgn="auto" latinLnBrk="0" hangingPunct="1">
              <a:lnSpc>
                <a:spcPct val="100000"/>
              </a:lnSpc>
              <a:spcBef>
                <a:spcPts val="0"/>
              </a:spcBef>
              <a:spcAft>
                <a:spcPts val="0"/>
              </a:spcAft>
              <a:buClrTx/>
              <a:buSzTx/>
              <a:buFontTx/>
              <a:buNone/>
              <a:tabLst/>
              <a:defRPr/>
            </a:pPr>
            <a:r>
              <a:rPr lang="en-US" sz="1200" b="1" kern="0" dirty="0">
                <a:solidFill>
                  <a:srgbClr val="FFFFFF"/>
                </a:solidFill>
                <a:latin typeface="Arial" panose="020B0604020202020204" pitchFamily="34" charset="0"/>
                <a:cs typeface="Arial" panose="020B0604020202020204" pitchFamily="34" charset="0"/>
              </a:rPr>
              <a:t>“ORM”</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 name="Arrow: Chevron 7">
            <a:extLst>
              <a:ext uri="{FF2B5EF4-FFF2-40B4-BE49-F238E27FC236}">
                <a16:creationId xmlns:a16="http://schemas.microsoft.com/office/drawing/2014/main" id="{5D95576B-4E91-41F3-BE2C-E2AE1FF1E6FB}"/>
              </a:ext>
            </a:extLst>
          </p:cNvPr>
          <p:cNvSpPr/>
          <p:nvPr/>
        </p:nvSpPr>
        <p:spPr>
          <a:xfrm>
            <a:off x="5468075" y="1838112"/>
            <a:ext cx="2215289" cy="762428"/>
          </a:xfrm>
          <a:prstGeom prst="chevron">
            <a:avLst/>
          </a:prstGeom>
          <a:solidFill>
            <a:srgbClr val="A51C22"/>
          </a:solidFill>
          <a:ln w="3175" cap="flat" cmpd="sng" algn="ctr">
            <a:noFill/>
            <a:prstDash val="solid"/>
            <a:miter lim="800000"/>
          </a:ln>
          <a:effec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lvl="0" algn="ctr" defTabSz="914354">
              <a:defRPr/>
            </a:pPr>
            <a:r>
              <a:rPr lang="en-US" b="1" kern="0" dirty="0">
                <a:solidFill>
                  <a:srgbClr val="FFFFFF"/>
                </a:solidFill>
                <a:latin typeface="Arial" panose="020B0604020202020204" pitchFamily="34" charset="0"/>
                <a:cs typeface="Arial" panose="020B0604020202020204" pitchFamily="34" charset="0"/>
              </a:rPr>
              <a:t>STEP 3</a:t>
            </a:r>
          </a:p>
          <a:p>
            <a:pPr lvl="0" algn="ctr" defTabSz="914354">
              <a:defRPr/>
            </a:pPr>
            <a:r>
              <a:rPr lang="en-US" sz="1400" b="1" kern="0" dirty="0">
                <a:solidFill>
                  <a:srgbClr val="FFFFFF"/>
                </a:solidFill>
                <a:latin typeface="Arial" panose="020B0604020202020204" pitchFamily="34" charset="0"/>
                <a:cs typeface="Arial" panose="020B0604020202020204" pitchFamily="34" charset="0"/>
              </a:rPr>
              <a:t>“Beautify”</a:t>
            </a:r>
          </a:p>
        </p:txBody>
      </p:sp>
      <p:sp>
        <p:nvSpPr>
          <p:cNvPr id="9" name="Arrow: Chevron 8">
            <a:extLst>
              <a:ext uri="{FF2B5EF4-FFF2-40B4-BE49-F238E27FC236}">
                <a16:creationId xmlns:a16="http://schemas.microsoft.com/office/drawing/2014/main" id="{9C7BDC37-8685-44C9-AC80-351C7E564272}"/>
              </a:ext>
            </a:extLst>
          </p:cNvPr>
          <p:cNvSpPr/>
          <p:nvPr/>
        </p:nvSpPr>
        <p:spPr>
          <a:xfrm>
            <a:off x="7350800" y="1838112"/>
            <a:ext cx="2215289" cy="762428"/>
          </a:xfrm>
          <a:prstGeom prst="chevron">
            <a:avLst/>
          </a:prstGeom>
          <a:solidFill>
            <a:srgbClr val="A51C22"/>
          </a:solidFill>
          <a:ln w="3175" cap="flat" cmpd="sng" algn="ctr">
            <a:noFill/>
            <a:prstDash val="solid"/>
            <a:miter lim="800000"/>
          </a:ln>
          <a:effec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lvl="0" algn="ctr" defTabSz="914354">
              <a:defRPr/>
            </a:pPr>
            <a:r>
              <a:rPr lang="en-US" b="1" kern="0" dirty="0">
                <a:solidFill>
                  <a:srgbClr val="FFFFFF"/>
                </a:solidFill>
                <a:latin typeface="Arial" panose="020B0604020202020204" pitchFamily="34" charset="0"/>
                <a:cs typeface="Arial" panose="020B0604020202020204" pitchFamily="34" charset="0"/>
              </a:rPr>
              <a:t>STEP 4</a:t>
            </a:r>
          </a:p>
          <a:p>
            <a:pPr lvl="0" algn="ctr" defTabSz="914354">
              <a:defRPr/>
            </a:pPr>
            <a:r>
              <a:rPr lang="en-US" sz="1200" b="1" kern="0" dirty="0">
                <a:solidFill>
                  <a:srgbClr val="FFFFFF"/>
                </a:solidFill>
                <a:latin typeface="Arial" panose="020B0604020202020204" pitchFamily="34" charset="0"/>
                <a:cs typeface="Arial" panose="020B0604020202020204" pitchFamily="34" charset="0"/>
              </a:rPr>
              <a:t>“Information Kiosk”</a:t>
            </a:r>
          </a:p>
        </p:txBody>
      </p:sp>
      <p:sp>
        <p:nvSpPr>
          <p:cNvPr id="12" name="Rectangle 11">
            <a:extLst>
              <a:ext uri="{FF2B5EF4-FFF2-40B4-BE49-F238E27FC236}">
                <a16:creationId xmlns:a16="http://schemas.microsoft.com/office/drawing/2014/main" id="{34962C72-2E7F-4F2C-906D-EB6E3C478432}"/>
              </a:ext>
            </a:extLst>
          </p:cNvPr>
          <p:cNvSpPr/>
          <p:nvPr/>
        </p:nvSpPr>
        <p:spPr>
          <a:xfrm>
            <a:off x="1702626" y="2663639"/>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ysClr val="windowText" lastClr="000000"/>
                </a:solidFill>
              </a:rPr>
              <a:t>Read CSV into </a:t>
            </a:r>
            <a:r>
              <a:rPr lang="en-US" sz="1100" b="1" dirty="0" err="1">
                <a:solidFill>
                  <a:sysClr val="windowText" lastClr="000000"/>
                </a:solidFill>
              </a:rPr>
              <a:t>dataframe</a:t>
            </a:r>
            <a:endParaRPr lang="pt-BR" sz="1100" b="1" dirty="0">
              <a:solidFill>
                <a:sysClr val="windowText" lastClr="000000"/>
              </a:solidFill>
            </a:endParaRPr>
          </a:p>
        </p:txBody>
      </p:sp>
      <p:sp>
        <p:nvSpPr>
          <p:cNvPr id="13" name="Rectangle 12">
            <a:extLst>
              <a:ext uri="{FF2B5EF4-FFF2-40B4-BE49-F238E27FC236}">
                <a16:creationId xmlns:a16="http://schemas.microsoft.com/office/drawing/2014/main" id="{DDBB7864-ED96-43FC-B55E-E11BE5079FF1}"/>
              </a:ext>
            </a:extLst>
          </p:cNvPr>
          <p:cNvSpPr/>
          <p:nvPr/>
        </p:nvSpPr>
        <p:spPr>
          <a:xfrm>
            <a:off x="1702626" y="3124277"/>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Clean the data</a:t>
            </a:r>
            <a:endParaRPr lang="pt-BR" sz="1100" b="1" dirty="0">
              <a:solidFill>
                <a:sysClr val="windowText" lastClr="000000"/>
              </a:solidFill>
            </a:endParaRPr>
          </a:p>
        </p:txBody>
      </p:sp>
      <p:sp>
        <p:nvSpPr>
          <p:cNvPr id="14" name="Rectangle 13">
            <a:extLst>
              <a:ext uri="{FF2B5EF4-FFF2-40B4-BE49-F238E27FC236}">
                <a16:creationId xmlns:a16="http://schemas.microsoft.com/office/drawing/2014/main" id="{8DD539B3-93E1-4A5B-9C36-C048917205FD}"/>
              </a:ext>
            </a:extLst>
          </p:cNvPr>
          <p:cNvSpPr/>
          <p:nvPr/>
        </p:nvSpPr>
        <p:spPr>
          <a:xfrm>
            <a:off x="1702626" y="3592625"/>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Retrieve longitude and latitude</a:t>
            </a:r>
            <a:endParaRPr lang="pt-BR" sz="1100" b="1" dirty="0">
              <a:solidFill>
                <a:sysClr val="windowText" lastClr="000000"/>
              </a:solidFill>
            </a:endParaRPr>
          </a:p>
        </p:txBody>
      </p:sp>
      <p:sp>
        <p:nvSpPr>
          <p:cNvPr id="15" name="Rectangle 14">
            <a:extLst>
              <a:ext uri="{FF2B5EF4-FFF2-40B4-BE49-F238E27FC236}">
                <a16:creationId xmlns:a16="http://schemas.microsoft.com/office/drawing/2014/main" id="{5ABDC708-1D1F-4404-9CD0-2041E2D2324F}"/>
              </a:ext>
            </a:extLst>
          </p:cNvPr>
          <p:cNvSpPr/>
          <p:nvPr/>
        </p:nvSpPr>
        <p:spPr>
          <a:xfrm>
            <a:off x="3585351" y="2663639"/>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ysClr val="windowText" lastClr="000000"/>
                </a:solidFill>
              </a:rPr>
              <a:t>Use SQL Alchemy to connect to database in Python</a:t>
            </a:r>
            <a:endParaRPr lang="pt-BR" sz="1100" b="1" dirty="0">
              <a:solidFill>
                <a:sysClr val="windowText" lastClr="000000"/>
              </a:solidFill>
            </a:endParaRPr>
          </a:p>
        </p:txBody>
      </p:sp>
      <p:sp>
        <p:nvSpPr>
          <p:cNvPr id="16" name="Rectangle 15">
            <a:extLst>
              <a:ext uri="{FF2B5EF4-FFF2-40B4-BE49-F238E27FC236}">
                <a16:creationId xmlns:a16="http://schemas.microsoft.com/office/drawing/2014/main" id="{842353D0-26FC-44B4-B600-CDCFA73C9D89}"/>
              </a:ext>
            </a:extLst>
          </p:cNvPr>
          <p:cNvSpPr/>
          <p:nvPr/>
        </p:nvSpPr>
        <p:spPr>
          <a:xfrm>
            <a:off x="3585351" y="3115726"/>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chemeClr val="tx1"/>
                </a:solidFill>
              </a:rPr>
              <a:t>Read database</a:t>
            </a:r>
          </a:p>
        </p:txBody>
      </p:sp>
      <p:sp>
        <p:nvSpPr>
          <p:cNvPr id="18" name="Rectangle 17">
            <a:extLst>
              <a:ext uri="{FF2B5EF4-FFF2-40B4-BE49-F238E27FC236}">
                <a16:creationId xmlns:a16="http://schemas.microsoft.com/office/drawing/2014/main" id="{E68A2A02-A8AE-4E63-92E2-90A94F005C14}"/>
              </a:ext>
            </a:extLst>
          </p:cNvPr>
          <p:cNvSpPr/>
          <p:nvPr/>
        </p:nvSpPr>
        <p:spPr>
          <a:xfrm>
            <a:off x="3585350" y="3583357"/>
            <a:ext cx="1800000" cy="67410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chemeClr val="tx1"/>
                </a:solidFill>
              </a:rPr>
              <a:t>Establish Flask Server and establish routes – one route is dedicated to passing data.</a:t>
            </a:r>
          </a:p>
        </p:txBody>
      </p:sp>
      <p:sp>
        <p:nvSpPr>
          <p:cNvPr id="21" name="Rectangle 20">
            <a:extLst>
              <a:ext uri="{FF2B5EF4-FFF2-40B4-BE49-F238E27FC236}">
                <a16:creationId xmlns:a16="http://schemas.microsoft.com/office/drawing/2014/main" id="{19A82C09-9A2E-4499-A931-4C22FD4A7BAA}"/>
              </a:ext>
            </a:extLst>
          </p:cNvPr>
          <p:cNvSpPr/>
          <p:nvPr/>
        </p:nvSpPr>
        <p:spPr>
          <a:xfrm>
            <a:off x="5468075" y="2663638"/>
            <a:ext cx="1800000" cy="84808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chemeClr val="tx1"/>
                </a:solidFill>
              </a:rPr>
              <a:t>Read all data to generate points on map based on </a:t>
            </a:r>
            <a:r>
              <a:rPr lang="en-US" sz="1100" b="1" dirty="0" err="1">
                <a:solidFill>
                  <a:schemeClr val="tx1"/>
                </a:solidFill>
              </a:rPr>
              <a:t>lat-lng</a:t>
            </a:r>
            <a:r>
              <a:rPr lang="en-US" sz="1100" b="1" dirty="0">
                <a:solidFill>
                  <a:schemeClr val="tx1"/>
                </a:solidFill>
              </a:rPr>
              <a:t>.  Form data groupings (by color)</a:t>
            </a:r>
          </a:p>
        </p:txBody>
      </p:sp>
      <p:sp>
        <p:nvSpPr>
          <p:cNvPr id="22" name="Rectangle 21">
            <a:extLst>
              <a:ext uri="{FF2B5EF4-FFF2-40B4-BE49-F238E27FC236}">
                <a16:creationId xmlns:a16="http://schemas.microsoft.com/office/drawing/2014/main" id="{5F37061A-F1F6-4DC0-82AB-D6748DE1EF71}"/>
              </a:ext>
            </a:extLst>
          </p:cNvPr>
          <p:cNvSpPr/>
          <p:nvPr/>
        </p:nvSpPr>
        <p:spPr>
          <a:xfrm>
            <a:off x="5468074" y="4392381"/>
            <a:ext cx="1800000" cy="87368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Using </a:t>
            </a:r>
            <a:r>
              <a:rPr lang="en-US" sz="1100" b="1" dirty="0" err="1">
                <a:solidFill>
                  <a:schemeClr val="tx1"/>
                </a:solidFill>
              </a:rPr>
              <a:t>mouse.on</a:t>
            </a:r>
            <a:r>
              <a:rPr lang="en-US" sz="1100" b="1" dirty="0">
                <a:solidFill>
                  <a:schemeClr val="tx1"/>
                </a:solidFill>
              </a:rPr>
              <a:t> populate pop up with relevant data.  Also call plotting routine to update graphs to chosen course.</a:t>
            </a:r>
          </a:p>
        </p:txBody>
      </p:sp>
      <p:sp>
        <p:nvSpPr>
          <p:cNvPr id="28" name="Title 3">
            <a:extLst>
              <a:ext uri="{FF2B5EF4-FFF2-40B4-BE49-F238E27FC236}">
                <a16:creationId xmlns:a16="http://schemas.microsoft.com/office/drawing/2014/main" id="{4904557C-0067-462A-8DEF-EA2B469D2642}"/>
              </a:ext>
            </a:extLst>
          </p:cNvPr>
          <p:cNvSpPr>
            <a:spLocks noGrp="1"/>
          </p:cNvSpPr>
          <p:nvPr>
            <p:ph type="title"/>
          </p:nvPr>
        </p:nvSpPr>
        <p:spPr>
          <a:xfrm>
            <a:off x="762000" y="508000"/>
            <a:ext cx="10671048" cy="822960"/>
          </a:xfrm>
        </p:spPr>
        <p:txBody>
          <a:bodyPr/>
          <a:lstStyle/>
          <a:p>
            <a:r>
              <a:rPr lang="en-US" dirty="0"/>
              <a:t>Project Approach</a:t>
            </a:r>
          </a:p>
        </p:txBody>
      </p:sp>
      <p:sp>
        <p:nvSpPr>
          <p:cNvPr id="2" name="Rectangle 1">
            <a:extLst>
              <a:ext uri="{FF2B5EF4-FFF2-40B4-BE49-F238E27FC236}">
                <a16:creationId xmlns:a16="http://schemas.microsoft.com/office/drawing/2014/main" id="{63678D37-1189-49F3-AF39-5303A12EFF8B}"/>
              </a:ext>
            </a:extLst>
          </p:cNvPr>
          <p:cNvSpPr/>
          <p:nvPr/>
        </p:nvSpPr>
        <p:spPr>
          <a:xfrm>
            <a:off x="1702626" y="4060973"/>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Transform the data</a:t>
            </a:r>
            <a:endParaRPr lang="pt-BR" sz="1100" b="1" dirty="0">
              <a:solidFill>
                <a:sysClr val="windowText" lastClr="000000"/>
              </a:solidFill>
            </a:endParaRPr>
          </a:p>
        </p:txBody>
      </p:sp>
      <p:sp>
        <p:nvSpPr>
          <p:cNvPr id="3" name="Rectangle 2">
            <a:extLst>
              <a:ext uri="{FF2B5EF4-FFF2-40B4-BE49-F238E27FC236}">
                <a16:creationId xmlns:a16="http://schemas.microsoft.com/office/drawing/2014/main" id="{F1526FC5-04E6-4583-982B-81D6A85C14AD}"/>
              </a:ext>
            </a:extLst>
          </p:cNvPr>
          <p:cNvSpPr/>
          <p:nvPr/>
        </p:nvSpPr>
        <p:spPr>
          <a:xfrm>
            <a:off x="1702626" y="4529321"/>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Load details into PostgreSQL database</a:t>
            </a:r>
            <a:endParaRPr lang="pt-BR" sz="1100" b="1" dirty="0">
              <a:solidFill>
                <a:sysClr val="windowText" lastClr="000000"/>
              </a:solidFill>
            </a:endParaRPr>
          </a:p>
        </p:txBody>
      </p:sp>
      <p:sp>
        <p:nvSpPr>
          <p:cNvPr id="4" name="Rectangle 3">
            <a:extLst>
              <a:ext uri="{FF2B5EF4-FFF2-40B4-BE49-F238E27FC236}">
                <a16:creationId xmlns:a16="http://schemas.microsoft.com/office/drawing/2014/main" id="{035A654F-D501-4300-8B65-F7878349E38C}"/>
              </a:ext>
            </a:extLst>
          </p:cNvPr>
          <p:cNvSpPr/>
          <p:nvPr/>
        </p:nvSpPr>
        <p:spPr>
          <a:xfrm>
            <a:off x="3585350" y="4331320"/>
            <a:ext cx="1800000" cy="39600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chemeClr val="tx1"/>
                </a:solidFill>
              </a:rPr>
              <a:t>Mild profanity</a:t>
            </a:r>
          </a:p>
        </p:txBody>
      </p:sp>
      <p:sp>
        <p:nvSpPr>
          <p:cNvPr id="5" name="Rectangle 4">
            <a:extLst>
              <a:ext uri="{FF2B5EF4-FFF2-40B4-BE49-F238E27FC236}">
                <a16:creationId xmlns:a16="http://schemas.microsoft.com/office/drawing/2014/main" id="{D4F95D35-3D78-44D0-87EF-502574CC5EB8}"/>
              </a:ext>
            </a:extLst>
          </p:cNvPr>
          <p:cNvSpPr/>
          <p:nvPr/>
        </p:nvSpPr>
        <p:spPr>
          <a:xfrm>
            <a:off x="3585350" y="4801181"/>
            <a:ext cx="1800000" cy="39600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chemeClr val="tx1"/>
                </a:solidFill>
              </a:rPr>
              <a:t>Confirm presence of data in HTML/</a:t>
            </a:r>
            <a:r>
              <a:rPr lang="en-US" sz="1100" b="1" dirty="0" err="1">
                <a:solidFill>
                  <a:schemeClr val="tx1"/>
                </a:solidFill>
              </a:rPr>
              <a:t>Javascript</a:t>
            </a:r>
            <a:r>
              <a:rPr lang="en-US" sz="1100" b="1" dirty="0">
                <a:solidFill>
                  <a:schemeClr val="tx1"/>
                </a:solidFill>
              </a:rPr>
              <a:t> Index page</a:t>
            </a:r>
          </a:p>
        </p:txBody>
      </p:sp>
      <p:sp>
        <p:nvSpPr>
          <p:cNvPr id="10" name="Rectangle 9">
            <a:extLst>
              <a:ext uri="{FF2B5EF4-FFF2-40B4-BE49-F238E27FC236}">
                <a16:creationId xmlns:a16="http://schemas.microsoft.com/office/drawing/2014/main" id="{AB844F29-FD43-4594-956E-63F7C9D48B56}"/>
              </a:ext>
            </a:extLst>
          </p:cNvPr>
          <p:cNvSpPr/>
          <p:nvPr/>
        </p:nvSpPr>
        <p:spPr>
          <a:xfrm>
            <a:off x="5468075" y="3596120"/>
            <a:ext cx="1800000" cy="7352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chemeClr val="tx1"/>
                </a:solidFill>
              </a:rPr>
              <a:t>Pass data to initial plotting routine.  Generate initial doughnut and parallel coordinate</a:t>
            </a:r>
          </a:p>
        </p:txBody>
      </p:sp>
      <p:sp>
        <p:nvSpPr>
          <p:cNvPr id="11" name="Rectangle 10">
            <a:extLst>
              <a:ext uri="{FF2B5EF4-FFF2-40B4-BE49-F238E27FC236}">
                <a16:creationId xmlns:a16="http://schemas.microsoft.com/office/drawing/2014/main" id="{5BAAF729-978C-45DC-9EAD-AB4AC0D0A653}"/>
              </a:ext>
            </a:extLst>
          </p:cNvPr>
          <p:cNvSpPr/>
          <p:nvPr/>
        </p:nvSpPr>
        <p:spPr>
          <a:xfrm>
            <a:off x="5468074" y="5327413"/>
            <a:ext cx="1800000" cy="39600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chemeClr val="tx1"/>
                </a:solidFill>
              </a:rPr>
              <a:t>Mild profanity, followed by cheers.</a:t>
            </a:r>
          </a:p>
        </p:txBody>
      </p:sp>
      <p:sp>
        <p:nvSpPr>
          <p:cNvPr id="23" name="Rectangle 22">
            <a:extLst>
              <a:ext uri="{FF2B5EF4-FFF2-40B4-BE49-F238E27FC236}">
                <a16:creationId xmlns:a16="http://schemas.microsoft.com/office/drawing/2014/main" id="{4D8F9B76-29CE-469F-AC4A-E1573478D65C}"/>
              </a:ext>
            </a:extLst>
          </p:cNvPr>
          <p:cNvSpPr/>
          <p:nvPr/>
        </p:nvSpPr>
        <p:spPr>
          <a:xfrm>
            <a:off x="7350799" y="2663638"/>
            <a:ext cx="1800000" cy="76242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dirty="0">
                <a:solidFill>
                  <a:sysClr val="windowText" lastClr="000000"/>
                </a:solidFill>
              </a:rPr>
              <a:t>Search Page – enter key word then search by course name, access, and holes.</a:t>
            </a:r>
            <a:endParaRPr lang="pt-BR" sz="1100" b="1" dirty="0">
              <a:solidFill>
                <a:sysClr val="windowText" lastClr="000000"/>
              </a:solidFill>
            </a:endParaRPr>
          </a:p>
        </p:txBody>
      </p:sp>
      <p:sp>
        <p:nvSpPr>
          <p:cNvPr id="24" name="Rectangle 23">
            <a:extLst>
              <a:ext uri="{FF2B5EF4-FFF2-40B4-BE49-F238E27FC236}">
                <a16:creationId xmlns:a16="http://schemas.microsoft.com/office/drawing/2014/main" id="{61AC051D-ED64-4BCE-BE46-025C7ABD70CA}"/>
              </a:ext>
            </a:extLst>
          </p:cNvPr>
          <p:cNvSpPr/>
          <p:nvPr/>
        </p:nvSpPr>
        <p:spPr>
          <a:xfrm>
            <a:off x="7350799" y="4194381"/>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dirty="0">
                <a:solidFill>
                  <a:sysClr val="windowText" lastClr="000000"/>
                </a:solidFill>
              </a:rPr>
              <a:t>About page gives details of project.</a:t>
            </a:r>
          </a:p>
        </p:txBody>
      </p:sp>
      <p:sp>
        <p:nvSpPr>
          <p:cNvPr id="25" name="Rectangle 24">
            <a:extLst>
              <a:ext uri="{FF2B5EF4-FFF2-40B4-BE49-F238E27FC236}">
                <a16:creationId xmlns:a16="http://schemas.microsoft.com/office/drawing/2014/main" id="{292CE558-74D2-4269-93F2-E2C7E1308400}"/>
              </a:ext>
            </a:extLst>
          </p:cNvPr>
          <p:cNvSpPr/>
          <p:nvPr/>
        </p:nvSpPr>
        <p:spPr>
          <a:xfrm>
            <a:off x="7350799" y="3517927"/>
            <a:ext cx="1800000" cy="59590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b="1" dirty="0">
                <a:solidFill>
                  <a:sysClr val="windowText" lastClr="000000"/>
                </a:solidFill>
              </a:rPr>
              <a:t>Search Page – </a:t>
            </a:r>
            <a:r>
              <a:rPr lang="en-US" sz="1100" b="1">
                <a:solidFill>
                  <a:sysClr val="windowText" lastClr="000000"/>
                </a:solidFill>
              </a:rPr>
              <a:t>calculate course handicap </a:t>
            </a:r>
            <a:r>
              <a:rPr lang="en-US" sz="1100" b="1" dirty="0">
                <a:solidFill>
                  <a:sysClr val="windowText" lastClr="000000"/>
                </a:solidFill>
              </a:rPr>
              <a:t>based off course values.</a:t>
            </a:r>
            <a:endParaRPr lang="pt-BR" sz="1100" b="1" dirty="0">
              <a:solidFill>
                <a:sysClr val="windowText" lastClr="000000"/>
              </a:solidFill>
            </a:endParaRPr>
          </a:p>
        </p:txBody>
      </p:sp>
    </p:spTree>
    <p:extLst>
      <p:ext uri="{BB962C8B-B14F-4D97-AF65-F5344CB8AC3E}">
        <p14:creationId xmlns:p14="http://schemas.microsoft.com/office/powerpoint/2010/main" val="173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000"/>
                                        <p:tgtEl>
                                          <p:spTgt spid="4"/>
                                        </p:tgtEl>
                                      </p:cBhvr>
                                    </p:animEffect>
                                    <p:anim calcmode="lin" valueType="num">
                                      <p:cBhvr>
                                        <p:cTn id="58" dur="1000" fill="hold"/>
                                        <p:tgtEl>
                                          <p:spTgt spid="4"/>
                                        </p:tgtEl>
                                        <p:attrNameLst>
                                          <p:attrName>ppt_x</p:attrName>
                                        </p:attrNameLst>
                                      </p:cBhvr>
                                      <p:tavLst>
                                        <p:tav tm="0">
                                          <p:val>
                                            <p:strVal val="#ppt_x"/>
                                          </p:val>
                                        </p:tav>
                                        <p:tav tm="100000">
                                          <p:val>
                                            <p:strVal val="#ppt_x"/>
                                          </p:val>
                                        </p:tav>
                                      </p:tavLst>
                                    </p:anim>
                                    <p:anim calcmode="lin" valueType="num">
                                      <p:cBhvr>
                                        <p:cTn id="59" dur="1000" fill="hold"/>
                                        <p:tgtEl>
                                          <p:spTgt spid="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1000"/>
                                        <p:tgtEl>
                                          <p:spTgt spid="5"/>
                                        </p:tgtEl>
                                      </p:cBhvr>
                                    </p:animEffect>
                                    <p:anim calcmode="lin" valueType="num">
                                      <p:cBhvr>
                                        <p:cTn id="63" dur="1000" fill="hold"/>
                                        <p:tgtEl>
                                          <p:spTgt spid="5"/>
                                        </p:tgtEl>
                                        <p:attrNameLst>
                                          <p:attrName>ppt_x</p:attrName>
                                        </p:attrNameLst>
                                      </p:cBhvr>
                                      <p:tavLst>
                                        <p:tav tm="0">
                                          <p:val>
                                            <p:strVal val="#ppt_x"/>
                                          </p:val>
                                        </p:tav>
                                        <p:tav tm="100000">
                                          <p:val>
                                            <p:strVal val="#ppt_x"/>
                                          </p:val>
                                        </p:tav>
                                      </p:tavLst>
                                    </p:anim>
                                    <p:anim calcmode="lin" valueType="num">
                                      <p:cBhvr>
                                        <p:cTn id="6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0-#ppt_w/2"/>
                                          </p:val>
                                        </p:tav>
                                        <p:tav tm="100000">
                                          <p:val>
                                            <p:strVal val="#ppt_x"/>
                                          </p:val>
                                        </p:tav>
                                      </p:tavLst>
                                    </p:anim>
                                    <p:anim calcmode="lin" valueType="num">
                                      <p:cBhvr additive="base">
                                        <p:cTn id="70" dur="500" fill="hold"/>
                                        <p:tgtEl>
                                          <p:spTgt spid="8"/>
                                        </p:tgtEl>
                                        <p:attrNameLst>
                                          <p:attrName>ppt_y</p:attrName>
                                        </p:attrNameLst>
                                      </p:cBhvr>
                                      <p:tavLst>
                                        <p:tav tm="0">
                                          <p:val>
                                            <p:strVal val="#ppt_y"/>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0"/>
                                        <p:tgtEl>
                                          <p:spTgt spid="21"/>
                                        </p:tgtEl>
                                      </p:cBhvr>
                                    </p:animEffect>
                                    <p:anim calcmode="lin" valueType="num">
                                      <p:cBhvr>
                                        <p:cTn id="74" dur="1000" fill="hold"/>
                                        <p:tgtEl>
                                          <p:spTgt spid="21"/>
                                        </p:tgtEl>
                                        <p:attrNameLst>
                                          <p:attrName>ppt_x</p:attrName>
                                        </p:attrNameLst>
                                      </p:cBhvr>
                                      <p:tavLst>
                                        <p:tav tm="0">
                                          <p:val>
                                            <p:strVal val="#ppt_x"/>
                                          </p:val>
                                        </p:tav>
                                        <p:tav tm="100000">
                                          <p:val>
                                            <p:strVal val="#ppt_x"/>
                                          </p:val>
                                        </p:tav>
                                      </p:tavLst>
                                    </p:anim>
                                    <p:anim calcmode="lin" valueType="num">
                                      <p:cBhvr>
                                        <p:cTn id="75" dur="1000" fill="hold"/>
                                        <p:tgtEl>
                                          <p:spTgt spid="2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1000"/>
                                        <p:tgtEl>
                                          <p:spTgt spid="10"/>
                                        </p:tgtEl>
                                      </p:cBhvr>
                                    </p:animEffect>
                                    <p:anim calcmode="lin" valueType="num">
                                      <p:cBhvr>
                                        <p:cTn id="79" dur="1000" fill="hold"/>
                                        <p:tgtEl>
                                          <p:spTgt spid="10"/>
                                        </p:tgtEl>
                                        <p:attrNameLst>
                                          <p:attrName>ppt_x</p:attrName>
                                        </p:attrNameLst>
                                      </p:cBhvr>
                                      <p:tavLst>
                                        <p:tav tm="0">
                                          <p:val>
                                            <p:strVal val="#ppt_x"/>
                                          </p:val>
                                        </p:tav>
                                        <p:tav tm="100000">
                                          <p:val>
                                            <p:strVal val="#ppt_x"/>
                                          </p:val>
                                        </p:tav>
                                      </p:tavLst>
                                    </p:anim>
                                    <p:anim calcmode="lin" valueType="num">
                                      <p:cBhvr>
                                        <p:cTn id="80" dur="1000" fill="hold"/>
                                        <p:tgtEl>
                                          <p:spTgt spid="1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1000"/>
                                        <p:tgtEl>
                                          <p:spTgt spid="11"/>
                                        </p:tgtEl>
                                      </p:cBhvr>
                                    </p:animEffect>
                                    <p:anim calcmode="lin" valueType="num">
                                      <p:cBhvr>
                                        <p:cTn id="89" dur="1000" fill="hold"/>
                                        <p:tgtEl>
                                          <p:spTgt spid="11"/>
                                        </p:tgtEl>
                                        <p:attrNameLst>
                                          <p:attrName>ppt_x</p:attrName>
                                        </p:attrNameLst>
                                      </p:cBhvr>
                                      <p:tavLst>
                                        <p:tav tm="0">
                                          <p:val>
                                            <p:strVal val="#ppt_x"/>
                                          </p:val>
                                        </p:tav>
                                        <p:tav tm="100000">
                                          <p:val>
                                            <p:strVal val="#ppt_x"/>
                                          </p:val>
                                        </p:tav>
                                      </p:tavLst>
                                    </p:anim>
                                    <p:anim calcmode="lin" valueType="num">
                                      <p:cBhvr>
                                        <p:cTn id="9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9"/>
                                        </p:tgtEl>
                                        <p:attrNameLst>
                                          <p:attrName>style.visibility</p:attrName>
                                        </p:attrNameLst>
                                      </p:cBhvr>
                                      <p:to>
                                        <p:strVal val="visible"/>
                                      </p:to>
                                    </p:set>
                                    <p:anim calcmode="lin" valueType="num">
                                      <p:cBhvr additive="base">
                                        <p:cTn id="95" dur="500" fill="hold"/>
                                        <p:tgtEl>
                                          <p:spTgt spid="9"/>
                                        </p:tgtEl>
                                        <p:attrNameLst>
                                          <p:attrName>ppt_x</p:attrName>
                                        </p:attrNameLst>
                                      </p:cBhvr>
                                      <p:tavLst>
                                        <p:tav tm="0">
                                          <p:val>
                                            <p:strVal val="0-#ppt_w/2"/>
                                          </p:val>
                                        </p:tav>
                                        <p:tav tm="100000">
                                          <p:val>
                                            <p:strVal val="#ppt_x"/>
                                          </p:val>
                                        </p:tav>
                                      </p:tavLst>
                                    </p:anim>
                                    <p:anim calcmode="lin" valueType="num">
                                      <p:cBhvr additive="base">
                                        <p:cTn id="96" dur="500" fill="hold"/>
                                        <p:tgtEl>
                                          <p:spTgt spid="9"/>
                                        </p:tgtEl>
                                        <p:attrNameLst>
                                          <p:attrName>ppt_y</p:attrName>
                                        </p:attrNameLst>
                                      </p:cBhvr>
                                      <p:tavLst>
                                        <p:tav tm="0">
                                          <p:val>
                                            <p:strVal val="#ppt_y"/>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1000"/>
                                        <p:tgtEl>
                                          <p:spTgt spid="23"/>
                                        </p:tgtEl>
                                      </p:cBhvr>
                                    </p:animEffect>
                                    <p:anim calcmode="lin" valueType="num">
                                      <p:cBhvr>
                                        <p:cTn id="100" dur="1000" fill="hold"/>
                                        <p:tgtEl>
                                          <p:spTgt spid="23"/>
                                        </p:tgtEl>
                                        <p:attrNameLst>
                                          <p:attrName>ppt_x</p:attrName>
                                        </p:attrNameLst>
                                      </p:cBhvr>
                                      <p:tavLst>
                                        <p:tav tm="0">
                                          <p:val>
                                            <p:strVal val="#ppt_x"/>
                                          </p:val>
                                        </p:tav>
                                        <p:tav tm="100000">
                                          <p:val>
                                            <p:strVal val="#ppt_x"/>
                                          </p:val>
                                        </p:tav>
                                      </p:tavLst>
                                    </p:anim>
                                    <p:anim calcmode="lin" valueType="num">
                                      <p:cBhvr>
                                        <p:cTn id="101" dur="1000" fill="hold"/>
                                        <p:tgtEl>
                                          <p:spTgt spid="23"/>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fade">
                                      <p:cBhvr>
                                        <p:cTn id="104" dur="1000"/>
                                        <p:tgtEl>
                                          <p:spTgt spid="25"/>
                                        </p:tgtEl>
                                      </p:cBhvr>
                                    </p:animEffect>
                                    <p:anim calcmode="lin" valueType="num">
                                      <p:cBhvr>
                                        <p:cTn id="105" dur="1000" fill="hold"/>
                                        <p:tgtEl>
                                          <p:spTgt spid="25"/>
                                        </p:tgtEl>
                                        <p:attrNameLst>
                                          <p:attrName>ppt_x</p:attrName>
                                        </p:attrNameLst>
                                      </p:cBhvr>
                                      <p:tavLst>
                                        <p:tav tm="0">
                                          <p:val>
                                            <p:strVal val="#ppt_x"/>
                                          </p:val>
                                        </p:tav>
                                        <p:tav tm="100000">
                                          <p:val>
                                            <p:strVal val="#ppt_x"/>
                                          </p:val>
                                        </p:tav>
                                      </p:tavLst>
                                    </p:anim>
                                    <p:anim calcmode="lin" valueType="num">
                                      <p:cBhvr>
                                        <p:cTn id="106" dur="1000" fill="hold"/>
                                        <p:tgtEl>
                                          <p:spTgt spid="25"/>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1000"/>
                                        <p:tgtEl>
                                          <p:spTgt spid="24"/>
                                        </p:tgtEl>
                                      </p:cBhvr>
                                    </p:animEffect>
                                    <p:anim calcmode="lin" valueType="num">
                                      <p:cBhvr>
                                        <p:cTn id="110" dur="1000" fill="hold"/>
                                        <p:tgtEl>
                                          <p:spTgt spid="24"/>
                                        </p:tgtEl>
                                        <p:attrNameLst>
                                          <p:attrName>ppt_x</p:attrName>
                                        </p:attrNameLst>
                                      </p:cBhvr>
                                      <p:tavLst>
                                        <p:tav tm="0">
                                          <p:val>
                                            <p:strVal val="#ppt_x"/>
                                          </p:val>
                                        </p:tav>
                                        <p:tav tm="100000">
                                          <p:val>
                                            <p:strVal val="#ppt_x"/>
                                          </p:val>
                                        </p:tav>
                                      </p:tavLst>
                                    </p:anim>
                                    <p:anim calcmode="lin" valueType="num">
                                      <p:cBhvr>
                                        <p:cTn id="11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P spid="13" grpId="0" animBg="1"/>
      <p:bldP spid="14" grpId="0" animBg="1"/>
      <p:bldP spid="15" grpId="0" animBg="1"/>
      <p:bldP spid="16" grpId="0" animBg="1"/>
      <p:bldP spid="18" grpId="0" animBg="1"/>
      <p:bldP spid="21" grpId="0" animBg="1"/>
      <p:bldP spid="22" grpId="0" animBg="1"/>
      <p:bldP spid="2" grpId="0" animBg="1"/>
      <p:bldP spid="3" grpId="0" animBg="1"/>
      <p:bldP spid="4" grpId="0" animBg="1"/>
      <p:bldP spid="5" grpId="0" animBg="1"/>
      <p:bldP spid="10" grpId="0" animBg="1"/>
      <p:bldP spid="11"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8D41D5-C98F-4C31-B275-89A007D4973A}"/>
              </a:ext>
            </a:extLst>
          </p:cNvPr>
          <p:cNvSpPr txBox="1">
            <a:spLocks/>
          </p:cNvSpPr>
          <p:nvPr/>
        </p:nvSpPr>
        <p:spPr>
          <a:xfrm>
            <a:off x="463717" y="2305454"/>
            <a:ext cx="10671048" cy="112354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a:solidFill>
                  <a:schemeClr val="bg1"/>
                </a:solidFill>
              </a:rPr>
              <a:t>Mississippi River Golf Adventure</a:t>
            </a:r>
          </a:p>
        </p:txBody>
      </p:sp>
    </p:spTree>
    <p:extLst>
      <p:ext uri="{BB962C8B-B14F-4D97-AF65-F5344CB8AC3E}">
        <p14:creationId xmlns:p14="http://schemas.microsoft.com/office/powerpoint/2010/main" val="14110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a:themeElements>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3" id="{2E9F41A3-D31B-554A-8B1B-2DD86BF84303}" vid="{3D569BFC-AF32-5F4F-BAA6-0F119E81C46A}"/>
    </a:ext>
  </a:extLst>
</a:theme>
</file>

<file path=ppt/theme/theme2.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Parent Master</Template>
  <TotalTime>22437</TotalTime>
  <Words>284</Words>
  <Application>Microsoft Office PowerPoint</Application>
  <PresentationFormat>Widescreen</PresentationFormat>
  <Paragraphs>47</Paragraphs>
  <Slides>5</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vt:i4>
      </vt:variant>
    </vt:vector>
  </HeadingPairs>
  <TitlesOfParts>
    <vt:vector size="15" baseType="lpstr">
      <vt:lpstr>Arial</vt:lpstr>
      <vt:lpstr>Calibri</vt:lpstr>
      <vt:lpstr>Georgia</vt:lpstr>
      <vt:lpstr>Gill Sans Light</vt:lpstr>
      <vt:lpstr>Oracle Sans</vt:lpstr>
      <vt:lpstr>Oracle Sans Light</vt:lpstr>
      <vt:lpstr>System Font Regular</vt:lpstr>
      <vt:lpstr>Wingdings</vt:lpstr>
      <vt:lpstr>Parent Master</vt:lpstr>
      <vt:lpstr>Light Master </vt:lpstr>
      <vt:lpstr>University of Minnesota</vt:lpstr>
      <vt:lpstr>Meet the Team</vt:lpstr>
      <vt:lpstr>Mississippi River Golf Adventure</vt:lpstr>
      <vt:lpstr>Project Approach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(up to two lines)</dc:title>
  <dc:creator>Mark Jenkins</dc:creator>
  <cp:lastModifiedBy>Jeanine Vincent</cp:lastModifiedBy>
  <cp:revision>336</cp:revision>
  <dcterms:created xsi:type="dcterms:W3CDTF">2020-01-08T21:39:13Z</dcterms:created>
  <dcterms:modified xsi:type="dcterms:W3CDTF">2020-10-24T18:39:19Z</dcterms:modified>
</cp:coreProperties>
</file>